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Lst>
  <p:sldSz cx="18288000" cy="10287000"/>
  <p:notesSz cx="6858000" cy="9144000"/>
  <p:embeddedFontLst>
    <p:embeddedFont>
      <p:font typeface="Montserrat" panose="00000500000000000000" pitchFamily="2" charset="0"/>
      <p:regular r:id="rId8"/>
      <p:bold r:id="rId9"/>
    </p:embeddedFont>
    <p:embeddedFont>
      <p:font typeface="Montserrat Bold" panose="00000800000000000000" charset="0"/>
      <p:regular r:id="rId10"/>
      <p:bold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1" d="100"/>
          <a:sy n="61" d="100"/>
        </p:scale>
        <p:origin x="78"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ales@onyxgfx.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01781" y="9629775"/>
            <a:ext cx="1816817" cy="384992"/>
            <a:chOff x="0" y="0"/>
            <a:chExt cx="2422423" cy="513323"/>
          </a:xfrm>
        </p:grpSpPr>
        <p:sp>
          <p:nvSpPr>
            <p:cNvPr id="3" name="Freeform 3"/>
            <p:cNvSpPr/>
            <p:nvPr/>
          </p:nvSpPr>
          <p:spPr>
            <a:xfrm>
              <a:off x="0" y="0"/>
              <a:ext cx="2422398" cy="513334"/>
            </a:xfrm>
            <a:custGeom>
              <a:avLst/>
              <a:gdLst/>
              <a:ahLst/>
              <a:cxnLst/>
              <a:rect l="l" t="t" r="r" b="b"/>
              <a:pathLst>
                <a:path w="2422398" h="513334">
                  <a:moveTo>
                    <a:pt x="0" y="0"/>
                  </a:moveTo>
                  <a:lnTo>
                    <a:pt x="2422398" y="0"/>
                  </a:lnTo>
                  <a:lnTo>
                    <a:pt x="2422398" y="513334"/>
                  </a:lnTo>
                  <a:lnTo>
                    <a:pt x="0" y="513334"/>
                  </a:lnTo>
                  <a:lnTo>
                    <a:pt x="0" y="0"/>
                  </a:lnTo>
                  <a:close/>
                </a:path>
              </a:pathLst>
            </a:custGeom>
            <a:blipFill>
              <a:blip r:embed="rId2"/>
              <a:stretch>
                <a:fillRect r="-1" b="2"/>
              </a:stretch>
            </a:blipFill>
          </p:spPr>
          <p:txBody>
            <a:bodyPr/>
            <a:lstStyle/>
            <a:p>
              <a:endParaRPr lang="en-US"/>
            </a:p>
          </p:txBody>
        </p:sp>
      </p:grpSp>
      <p:grpSp>
        <p:nvGrpSpPr>
          <p:cNvPr id="4" name="Group 4"/>
          <p:cNvGrpSpPr/>
          <p:nvPr/>
        </p:nvGrpSpPr>
        <p:grpSpPr>
          <a:xfrm>
            <a:off x="11835774" y="619244"/>
            <a:ext cx="6466514" cy="28575"/>
            <a:chOff x="0" y="0"/>
            <a:chExt cx="8622019" cy="38100"/>
          </a:xfrm>
        </p:grpSpPr>
        <p:sp>
          <p:nvSpPr>
            <p:cNvPr id="5" name="Freeform 5"/>
            <p:cNvSpPr/>
            <p:nvPr/>
          </p:nvSpPr>
          <p:spPr>
            <a:xfrm>
              <a:off x="19050" y="0"/>
              <a:ext cx="8583930" cy="38100"/>
            </a:xfrm>
            <a:custGeom>
              <a:avLst/>
              <a:gdLst/>
              <a:ahLst/>
              <a:cxnLst/>
              <a:rect l="l" t="t" r="r" b="b"/>
              <a:pathLst>
                <a:path w="8583930" h="38100">
                  <a:moveTo>
                    <a:pt x="0" y="0"/>
                  </a:moveTo>
                  <a:lnTo>
                    <a:pt x="8583930" y="0"/>
                  </a:lnTo>
                  <a:lnTo>
                    <a:pt x="8583930" y="38100"/>
                  </a:lnTo>
                  <a:lnTo>
                    <a:pt x="0" y="38100"/>
                  </a:lnTo>
                  <a:close/>
                </a:path>
              </a:pathLst>
            </a:custGeom>
            <a:solidFill>
              <a:srgbClr val="1E3F81"/>
            </a:solidFill>
          </p:spPr>
          <p:txBody>
            <a:bodyPr/>
            <a:lstStyle/>
            <a:p>
              <a:endParaRPr lang="en-US"/>
            </a:p>
          </p:txBody>
        </p:sp>
      </p:grpSp>
      <p:grpSp>
        <p:nvGrpSpPr>
          <p:cNvPr id="6" name="Group 6"/>
          <p:cNvGrpSpPr/>
          <p:nvPr/>
        </p:nvGrpSpPr>
        <p:grpSpPr>
          <a:xfrm>
            <a:off x="-19049" y="9429749"/>
            <a:ext cx="18326100" cy="38101"/>
            <a:chOff x="0" y="0"/>
            <a:chExt cx="24434800" cy="50801"/>
          </a:xfrm>
        </p:grpSpPr>
        <p:sp>
          <p:nvSpPr>
            <p:cNvPr id="7" name="Freeform 7"/>
            <p:cNvSpPr/>
            <p:nvPr/>
          </p:nvSpPr>
          <p:spPr>
            <a:xfrm>
              <a:off x="25400" y="0"/>
              <a:ext cx="24384000" cy="50800"/>
            </a:xfrm>
            <a:custGeom>
              <a:avLst/>
              <a:gdLst/>
              <a:ahLst/>
              <a:cxnLst/>
              <a:rect l="l" t="t" r="r" b="b"/>
              <a:pathLst>
                <a:path w="24384000" h="50800">
                  <a:moveTo>
                    <a:pt x="0" y="0"/>
                  </a:moveTo>
                  <a:lnTo>
                    <a:pt x="24384000" y="0"/>
                  </a:lnTo>
                  <a:lnTo>
                    <a:pt x="24384000" y="50800"/>
                  </a:lnTo>
                  <a:lnTo>
                    <a:pt x="0" y="50800"/>
                  </a:lnTo>
                  <a:close/>
                </a:path>
              </a:pathLst>
            </a:custGeom>
            <a:solidFill>
              <a:srgbClr val="013088"/>
            </a:solidFill>
          </p:spPr>
          <p:txBody>
            <a:bodyPr/>
            <a:lstStyle/>
            <a:p>
              <a:endParaRPr lang="en-US"/>
            </a:p>
          </p:txBody>
        </p:sp>
      </p:grpSp>
      <p:grpSp>
        <p:nvGrpSpPr>
          <p:cNvPr id="8" name="Group 8"/>
          <p:cNvGrpSpPr/>
          <p:nvPr/>
        </p:nvGrpSpPr>
        <p:grpSpPr>
          <a:xfrm>
            <a:off x="0" y="0"/>
            <a:ext cx="18288000" cy="10287000"/>
            <a:chOff x="0" y="0"/>
            <a:chExt cx="24384000" cy="13716000"/>
          </a:xfrm>
        </p:grpSpPr>
        <p:sp>
          <p:nvSpPr>
            <p:cNvPr id="9" name="Freeform 9"/>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lnTo>
                    <a:pt x="0" y="0"/>
                  </a:lnTo>
                  <a:close/>
                </a:path>
              </a:pathLst>
            </a:custGeom>
            <a:blipFill>
              <a:blip r:embed="rId3"/>
              <a:stretch>
                <a:fillRect l="-33241" r="-33241"/>
              </a:stretch>
            </a:blipFill>
          </p:spPr>
          <p:txBody>
            <a:bodyPr/>
            <a:lstStyle/>
            <a:p>
              <a:endParaRPr lang="en-US"/>
            </a:p>
          </p:txBody>
        </p:sp>
      </p:grpSp>
      <p:grpSp>
        <p:nvGrpSpPr>
          <p:cNvPr id="10" name="Group 10"/>
          <p:cNvGrpSpPr/>
          <p:nvPr/>
        </p:nvGrpSpPr>
        <p:grpSpPr>
          <a:xfrm>
            <a:off x="1378478" y="7777162"/>
            <a:ext cx="11989860" cy="142875"/>
            <a:chOff x="0" y="0"/>
            <a:chExt cx="15986480" cy="190500"/>
          </a:xfrm>
        </p:grpSpPr>
        <p:sp>
          <p:nvSpPr>
            <p:cNvPr id="11" name="Freeform 11"/>
            <p:cNvSpPr/>
            <p:nvPr/>
          </p:nvSpPr>
          <p:spPr>
            <a:xfrm>
              <a:off x="44196" y="0"/>
              <a:ext cx="15898115" cy="190500"/>
            </a:xfrm>
            <a:custGeom>
              <a:avLst/>
              <a:gdLst/>
              <a:ahLst/>
              <a:cxnLst/>
              <a:rect l="l" t="t" r="r" b="b"/>
              <a:pathLst>
                <a:path w="15898115" h="190500">
                  <a:moveTo>
                    <a:pt x="0" y="101600"/>
                  </a:moveTo>
                  <a:lnTo>
                    <a:pt x="15897606" y="0"/>
                  </a:lnTo>
                  <a:lnTo>
                    <a:pt x="15898115" y="88900"/>
                  </a:lnTo>
                  <a:lnTo>
                    <a:pt x="508" y="190500"/>
                  </a:lnTo>
                  <a:close/>
                </a:path>
              </a:pathLst>
            </a:custGeom>
            <a:solidFill>
              <a:srgbClr val="1E3F81"/>
            </a:solidFill>
          </p:spPr>
          <p:txBody>
            <a:bodyPr/>
            <a:lstStyle/>
            <a:p>
              <a:endParaRPr lang="en-US"/>
            </a:p>
          </p:txBody>
        </p:sp>
      </p:grpSp>
      <p:grpSp>
        <p:nvGrpSpPr>
          <p:cNvPr id="12" name="Group 12"/>
          <p:cNvGrpSpPr/>
          <p:nvPr/>
        </p:nvGrpSpPr>
        <p:grpSpPr>
          <a:xfrm>
            <a:off x="1283984" y="9129870"/>
            <a:ext cx="1506152" cy="240665"/>
            <a:chOff x="0" y="0"/>
            <a:chExt cx="2008203" cy="320887"/>
          </a:xfrm>
        </p:grpSpPr>
        <p:sp>
          <p:nvSpPr>
            <p:cNvPr id="13" name="Freeform 13"/>
            <p:cNvSpPr/>
            <p:nvPr/>
          </p:nvSpPr>
          <p:spPr>
            <a:xfrm>
              <a:off x="0" y="0"/>
              <a:ext cx="2008203" cy="320887"/>
            </a:xfrm>
            <a:custGeom>
              <a:avLst/>
              <a:gdLst/>
              <a:ahLst/>
              <a:cxnLst/>
              <a:rect l="l" t="t" r="r" b="b"/>
              <a:pathLst>
                <a:path w="2008203" h="320887">
                  <a:moveTo>
                    <a:pt x="0" y="0"/>
                  </a:moveTo>
                  <a:lnTo>
                    <a:pt x="2008203" y="0"/>
                  </a:lnTo>
                  <a:lnTo>
                    <a:pt x="2008203" y="320887"/>
                  </a:lnTo>
                  <a:lnTo>
                    <a:pt x="0" y="320887"/>
                  </a:lnTo>
                  <a:close/>
                </a:path>
              </a:pathLst>
            </a:custGeom>
            <a:solidFill>
              <a:srgbClr val="000000">
                <a:alpha val="0"/>
              </a:srgbClr>
            </a:solidFill>
          </p:spPr>
          <p:txBody>
            <a:bodyPr/>
            <a:lstStyle/>
            <a:p>
              <a:endParaRPr lang="en-US"/>
            </a:p>
          </p:txBody>
        </p:sp>
        <p:sp>
          <p:nvSpPr>
            <p:cNvPr id="14" name="TextBox 14"/>
            <p:cNvSpPr txBox="1"/>
            <p:nvPr/>
          </p:nvSpPr>
          <p:spPr>
            <a:xfrm>
              <a:off x="0" y="-28575"/>
              <a:ext cx="2008203" cy="349462"/>
            </a:xfrm>
            <a:prstGeom prst="rect">
              <a:avLst/>
            </a:prstGeom>
          </p:spPr>
          <p:txBody>
            <a:bodyPr lIns="0" tIns="0" rIns="0" bIns="0" rtlCol="0" anchor="t"/>
            <a:lstStyle/>
            <a:p>
              <a:pPr algn="l">
                <a:lnSpc>
                  <a:spcPts val="1958"/>
                </a:lnSpc>
              </a:pPr>
              <a:r>
                <a:rPr lang="en-US" sz="1398">
                  <a:solidFill>
                    <a:srgbClr val="013088"/>
                  </a:solidFill>
                  <a:latin typeface="Montserrat"/>
                  <a:ea typeface="Montserrat"/>
                  <a:cs typeface="Montserrat"/>
                  <a:sym typeface="Montserrat"/>
                </a:rPr>
                <a:t>Address</a:t>
              </a:r>
            </a:p>
          </p:txBody>
        </p:sp>
      </p:grpSp>
      <p:grpSp>
        <p:nvGrpSpPr>
          <p:cNvPr id="15" name="Group 15"/>
          <p:cNvGrpSpPr/>
          <p:nvPr/>
        </p:nvGrpSpPr>
        <p:grpSpPr>
          <a:xfrm>
            <a:off x="1283984" y="9458221"/>
            <a:ext cx="2185546" cy="407670"/>
            <a:chOff x="0" y="0"/>
            <a:chExt cx="2914061" cy="543560"/>
          </a:xfrm>
        </p:grpSpPr>
        <p:sp>
          <p:nvSpPr>
            <p:cNvPr id="16" name="Freeform 16"/>
            <p:cNvSpPr/>
            <p:nvPr/>
          </p:nvSpPr>
          <p:spPr>
            <a:xfrm>
              <a:off x="0" y="0"/>
              <a:ext cx="2914061" cy="543560"/>
            </a:xfrm>
            <a:custGeom>
              <a:avLst/>
              <a:gdLst/>
              <a:ahLst/>
              <a:cxnLst/>
              <a:rect l="l" t="t" r="r" b="b"/>
              <a:pathLst>
                <a:path w="2914061" h="543560">
                  <a:moveTo>
                    <a:pt x="0" y="0"/>
                  </a:moveTo>
                  <a:lnTo>
                    <a:pt x="2914061" y="0"/>
                  </a:lnTo>
                  <a:lnTo>
                    <a:pt x="2914061" y="543560"/>
                  </a:lnTo>
                  <a:lnTo>
                    <a:pt x="0" y="543560"/>
                  </a:lnTo>
                  <a:close/>
                </a:path>
              </a:pathLst>
            </a:custGeom>
            <a:solidFill>
              <a:srgbClr val="000000">
                <a:alpha val="0"/>
              </a:srgbClr>
            </a:solidFill>
          </p:spPr>
          <p:txBody>
            <a:bodyPr/>
            <a:lstStyle/>
            <a:p>
              <a:endParaRPr lang="en-US"/>
            </a:p>
          </p:txBody>
        </p:sp>
        <p:sp>
          <p:nvSpPr>
            <p:cNvPr id="17" name="TextBox 17"/>
            <p:cNvSpPr txBox="1"/>
            <p:nvPr/>
          </p:nvSpPr>
          <p:spPr>
            <a:xfrm>
              <a:off x="0" y="-19050"/>
              <a:ext cx="2914061" cy="562610"/>
            </a:xfrm>
            <a:prstGeom prst="rect">
              <a:avLst/>
            </a:prstGeom>
          </p:spPr>
          <p:txBody>
            <a:bodyPr lIns="0" tIns="0" rIns="0" bIns="0" rtlCol="0" anchor="t"/>
            <a:lstStyle/>
            <a:p>
              <a:pPr algn="l">
                <a:lnSpc>
                  <a:spcPts val="1679"/>
                </a:lnSpc>
              </a:pPr>
              <a:r>
                <a:rPr lang="en-US" sz="1200">
                  <a:solidFill>
                    <a:srgbClr val="013088"/>
                  </a:solidFill>
                  <a:latin typeface="Montserrat"/>
                  <a:ea typeface="Montserrat"/>
                  <a:cs typeface="Montserrat"/>
                  <a:sym typeface="Montserrat"/>
                </a:rPr>
                <a:t>6915 South High Tech Drive, Midvale, Utah, 84047</a:t>
              </a:r>
            </a:p>
          </p:txBody>
        </p:sp>
      </p:grpSp>
      <p:grpSp>
        <p:nvGrpSpPr>
          <p:cNvPr id="18" name="Group 18"/>
          <p:cNvGrpSpPr/>
          <p:nvPr/>
        </p:nvGrpSpPr>
        <p:grpSpPr>
          <a:xfrm>
            <a:off x="4038600" y="9137967"/>
            <a:ext cx="1552346" cy="240665"/>
            <a:chOff x="0" y="0"/>
            <a:chExt cx="2069795" cy="320887"/>
          </a:xfrm>
        </p:grpSpPr>
        <p:sp>
          <p:nvSpPr>
            <p:cNvPr id="19" name="Freeform 19"/>
            <p:cNvSpPr/>
            <p:nvPr/>
          </p:nvSpPr>
          <p:spPr>
            <a:xfrm>
              <a:off x="0" y="0"/>
              <a:ext cx="2069795" cy="320887"/>
            </a:xfrm>
            <a:custGeom>
              <a:avLst/>
              <a:gdLst/>
              <a:ahLst/>
              <a:cxnLst/>
              <a:rect l="l" t="t" r="r" b="b"/>
              <a:pathLst>
                <a:path w="2069795" h="320887">
                  <a:moveTo>
                    <a:pt x="0" y="0"/>
                  </a:moveTo>
                  <a:lnTo>
                    <a:pt x="2069795" y="0"/>
                  </a:lnTo>
                  <a:lnTo>
                    <a:pt x="2069795" y="320887"/>
                  </a:lnTo>
                  <a:lnTo>
                    <a:pt x="0" y="320887"/>
                  </a:lnTo>
                  <a:close/>
                </a:path>
              </a:pathLst>
            </a:custGeom>
            <a:solidFill>
              <a:srgbClr val="000000">
                <a:alpha val="0"/>
              </a:srgbClr>
            </a:solidFill>
          </p:spPr>
          <p:txBody>
            <a:bodyPr/>
            <a:lstStyle/>
            <a:p>
              <a:endParaRPr lang="en-US"/>
            </a:p>
          </p:txBody>
        </p:sp>
        <p:sp>
          <p:nvSpPr>
            <p:cNvPr id="20" name="TextBox 20"/>
            <p:cNvSpPr txBox="1"/>
            <p:nvPr/>
          </p:nvSpPr>
          <p:spPr>
            <a:xfrm>
              <a:off x="0" y="-28575"/>
              <a:ext cx="2069795" cy="349462"/>
            </a:xfrm>
            <a:prstGeom prst="rect">
              <a:avLst/>
            </a:prstGeom>
          </p:spPr>
          <p:txBody>
            <a:bodyPr lIns="0" tIns="0" rIns="0" bIns="0" rtlCol="0" anchor="t"/>
            <a:lstStyle/>
            <a:p>
              <a:pPr algn="l">
                <a:lnSpc>
                  <a:spcPts val="1958"/>
                </a:lnSpc>
              </a:pPr>
              <a:r>
                <a:rPr lang="en-US" sz="1398">
                  <a:solidFill>
                    <a:srgbClr val="013088"/>
                  </a:solidFill>
                  <a:latin typeface="Montserrat"/>
                  <a:ea typeface="Montserrat"/>
                  <a:cs typeface="Montserrat"/>
                  <a:sym typeface="Montserrat"/>
                </a:rPr>
                <a:t>Website</a:t>
              </a:r>
            </a:p>
          </p:txBody>
        </p:sp>
      </p:grpSp>
      <p:grpSp>
        <p:nvGrpSpPr>
          <p:cNvPr id="21" name="Group 21"/>
          <p:cNvGrpSpPr/>
          <p:nvPr/>
        </p:nvGrpSpPr>
        <p:grpSpPr>
          <a:xfrm>
            <a:off x="4038600" y="9473461"/>
            <a:ext cx="2588878" cy="198120"/>
            <a:chOff x="0" y="0"/>
            <a:chExt cx="3451837" cy="264160"/>
          </a:xfrm>
        </p:grpSpPr>
        <p:sp>
          <p:nvSpPr>
            <p:cNvPr id="22" name="Freeform 22"/>
            <p:cNvSpPr/>
            <p:nvPr/>
          </p:nvSpPr>
          <p:spPr>
            <a:xfrm>
              <a:off x="0" y="0"/>
              <a:ext cx="3451837" cy="264160"/>
            </a:xfrm>
            <a:custGeom>
              <a:avLst/>
              <a:gdLst/>
              <a:ahLst/>
              <a:cxnLst/>
              <a:rect l="l" t="t" r="r" b="b"/>
              <a:pathLst>
                <a:path w="3451837" h="264160">
                  <a:moveTo>
                    <a:pt x="0" y="0"/>
                  </a:moveTo>
                  <a:lnTo>
                    <a:pt x="3451837" y="0"/>
                  </a:lnTo>
                  <a:lnTo>
                    <a:pt x="3451837" y="264160"/>
                  </a:lnTo>
                  <a:lnTo>
                    <a:pt x="0" y="264160"/>
                  </a:lnTo>
                  <a:close/>
                </a:path>
              </a:pathLst>
            </a:custGeom>
            <a:solidFill>
              <a:srgbClr val="000000">
                <a:alpha val="0"/>
              </a:srgbClr>
            </a:solidFill>
          </p:spPr>
          <p:txBody>
            <a:bodyPr/>
            <a:lstStyle/>
            <a:p>
              <a:endParaRPr lang="en-US"/>
            </a:p>
          </p:txBody>
        </p:sp>
        <p:sp>
          <p:nvSpPr>
            <p:cNvPr id="23" name="TextBox 23"/>
            <p:cNvSpPr txBox="1"/>
            <p:nvPr/>
          </p:nvSpPr>
          <p:spPr>
            <a:xfrm>
              <a:off x="0" y="-19050"/>
              <a:ext cx="3451837" cy="283210"/>
            </a:xfrm>
            <a:prstGeom prst="rect">
              <a:avLst/>
            </a:prstGeom>
          </p:spPr>
          <p:txBody>
            <a:bodyPr lIns="0" tIns="0" rIns="0" bIns="0" rtlCol="0" anchor="t"/>
            <a:lstStyle/>
            <a:p>
              <a:pPr algn="l">
                <a:lnSpc>
                  <a:spcPts val="1679"/>
                </a:lnSpc>
              </a:pPr>
              <a:r>
                <a:rPr lang="en-US" sz="1200">
                  <a:solidFill>
                    <a:srgbClr val="013088"/>
                  </a:solidFill>
                  <a:latin typeface="Montserrat"/>
                  <a:ea typeface="Montserrat"/>
                  <a:cs typeface="Montserrat"/>
                  <a:sym typeface="Montserrat"/>
                </a:rPr>
                <a:t>www.onyxgfx.com</a:t>
              </a:r>
            </a:p>
          </p:txBody>
        </p:sp>
      </p:grpSp>
      <p:sp>
        <p:nvSpPr>
          <p:cNvPr id="24" name="Freeform 24" descr="A blue and grey logo  Description automatically generated"/>
          <p:cNvSpPr/>
          <p:nvPr/>
        </p:nvSpPr>
        <p:spPr>
          <a:xfrm>
            <a:off x="11734800" y="647700"/>
            <a:ext cx="5258833" cy="5064662"/>
          </a:xfrm>
          <a:custGeom>
            <a:avLst/>
            <a:gdLst/>
            <a:ahLst/>
            <a:cxnLst/>
            <a:rect l="l" t="t" r="r" b="b"/>
            <a:pathLst>
              <a:path w="5258833" h="5064662">
                <a:moveTo>
                  <a:pt x="0" y="0"/>
                </a:moveTo>
                <a:lnTo>
                  <a:pt x="5258833" y="0"/>
                </a:lnTo>
                <a:lnTo>
                  <a:pt x="5258833" y="5064662"/>
                </a:lnTo>
                <a:lnTo>
                  <a:pt x="0" y="5064662"/>
                </a:lnTo>
                <a:lnTo>
                  <a:pt x="0" y="0"/>
                </a:lnTo>
                <a:close/>
              </a:path>
            </a:pathLst>
          </a:custGeom>
          <a:blipFill>
            <a:blip r:embed="rId4"/>
            <a:stretch>
              <a:fillRect/>
            </a:stretch>
          </a:blipFill>
        </p:spPr>
        <p:txBody>
          <a:bodyPr/>
          <a:lstStyle/>
          <a:p>
            <a:endParaRPr lang="en-US"/>
          </a:p>
        </p:txBody>
      </p:sp>
      <p:grpSp>
        <p:nvGrpSpPr>
          <p:cNvPr id="25" name="Group 25"/>
          <p:cNvGrpSpPr/>
          <p:nvPr/>
        </p:nvGrpSpPr>
        <p:grpSpPr>
          <a:xfrm>
            <a:off x="1411814" y="6005601"/>
            <a:ext cx="16895237" cy="2101304"/>
            <a:chOff x="0" y="0"/>
            <a:chExt cx="22526983" cy="2801739"/>
          </a:xfrm>
        </p:grpSpPr>
        <p:sp>
          <p:nvSpPr>
            <p:cNvPr id="26" name="Freeform 26"/>
            <p:cNvSpPr/>
            <p:nvPr/>
          </p:nvSpPr>
          <p:spPr>
            <a:xfrm>
              <a:off x="0" y="0"/>
              <a:ext cx="22526983" cy="2801739"/>
            </a:xfrm>
            <a:custGeom>
              <a:avLst/>
              <a:gdLst/>
              <a:ahLst/>
              <a:cxnLst/>
              <a:rect l="l" t="t" r="r" b="b"/>
              <a:pathLst>
                <a:path w="22526983" h="2801739">
                  <a:moveTo>
                    <a:pt x="0" y="0"/>
                  </a:moveTo>
                  <a:lnTo>
                    <a:pt x="22526983" y="0"/>
                  </a:lnTo>
                  <a:lnTo>
                    <a:pt x="22526983" y="2801739"/>
                  </a:lnTo>
                  <a:lnTo>
                    <a:pt x="0" y="2801739"/>
                  </a:lnTo>
                  <a:close/>
                </a:path>
              </a:pathLst>
            </a:custGeom>
            <a:solidFill>
              <a:srgbClr val="000000">
                <a:alpha val="0"/>
              </a:srgbClr>
            </a:solidFill>
          </p:spPr>
          <p:txBody>
            <a:bodyPr/>
            <a:lstStyle/>
            <a:p>
              <a:endParaRPr lang="en-US"/>
            </a:p>
          </p:txBody>
        </p:sp>
        <p:sp>
          <p:nvSpPr>
            <p:cNvPr id="27" name="TextBox 27"/>
            <p:cNvSpPr txBox="1"/>
            <p:nvPr/>
          </p:nvSpPr>
          <p:spPr>
            <a:xfrm>
              <a:off x="0" y="57150"/>
              <a:ext cx="22526983" cy="2744589"/>
            </a:xfrm>
            <a:prstGeom prst="rect">
              <a:avLst/>
            </a:prstGeom>
          </p:spPr>
          <p:txBody>
            <a:bodyPr lIns="0" tIns="0" rIns="0" bIns="0" rtlCol="0" anchor="t"/>
            <a:lstStyle/>
            <a:p>
              <a:pPr algn="l">
                <a:lnSpc>
                  <a:spcPts val="5832"/>
                </a:lnSpc>
              </a:pPr>
              <a:r>
                <a:rPr lang="en-US" sz="5400" b="1">
                  <a:solidFill>
                    <a:srgbClr val="1E3F81"/>
                  </a:solidFill>
                  <a:latin typeface="Montserrat Bold"/>
                  <a:ea typeface="Montserrat Bold"/>
                  <a:cs typeface="Montserrat Bold"/>
                  <a:sym typeface="Montserrat Bold"/>
                </a:rPr>
                <a:t>Sustaining Innovation</a:t>
              </a:r>
            </a:p>
            <a:p>
              <a:pPr algn="l">
                <a:lnSpc>
                  <a:spcPts val="5184"/>
                </a:lnSpc>
              </a:pPr>
              <a:r>
                <a:rPr lang="en-US" sz="4800" b="1">
                  <a:solidFill>
                    <a:srgbClr val="1E3F81"/>
                  </a:solidFill>
                  <a:latin typeface="Montserrat Bold"/>
                  <a:ea typeface="Montserrat Bold"/>
                  <a:cs typeface="Montserrat Bold"/>
                  <a:sym typeface="Montserrat Bold"/>
                </a:rPr>
                <a:t>ONYX Go Subscription Pricing Update </a:t>
              </a:r>
            </a:p>
            <a:p>
              <a:pPr algn="l">
                <a:lnSpc>
                  <a:spcPts val="3456"/>
                </a:lnSpc>
              </a:pPr>
              <a:endParaRPr lang="en-US" sz="4800" b="1">
                <a:solidFill>
                  <a:srgbClr val="1E3F81"/>
                </a:solidFill>
                <a:latin typeface="Montserrat Bold"/>
                <a:ea typeface="Montserrat Bold"/>
                <a:cs typeface="Montserrat Bold"/>
                <a:sym typeface="Montserrat Bold"/>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01781" y="9629775"/>
            <a:ext cx="1816817" cy="384992"/>
            <a:chOff x="0" y="0"/>
            <a:chExt cx="2422423" cy="513323"/>
          </a:xfrm>
        </p:grpSpPr>
        <p:sp>
          <p:nvSpPr>
            <p:cNvPr id="3" name="Freeform 3"/>
            <p:cNvSpPr/>
            <p:nvPr/>
          </p:nvSpPr>
          <p:spPr>
            <a:xfrm>
              <a:off x="0" y="0"/>
              <a:ext cx="2422398" cy="513334"/>
            </a:xfrm>
            <a:custGeom>
              <a:avLst/>
              <a:gdLst/>
              <a:ahLst/>
              <a:cxnLst/>
              <a:rect l="l" t="t" r="r" b="b"/>
              <a:pathLst>
                <a:path w="2422398" h="513334">
                  <a:moveTo>
                    <a:pt x="0" y="0"/>
                  </a:moveTo>
                  <a:lnTo>
                    <a:pt x="2422398" y="0"/>
                  </a:lnTo>
                  <a:lnTo>
                    <a:pt x="2422398" y="513334"/>
                  </a:lnTo>
                  <a:lnTo>
                    <a:pt x="0" y="513334"/>
                  </a:lnTo>
                  <a:lnTo>
                    <a:pt x="0" y="0"/>
                  </a:lnTo>
                  <a:close/>
                </a:path>
              </a:pathLst>
            </a:custGeom>
            <a:blipFill>
              <a:blip r:embed="rId2"/>
              <a:stretch>
                <a:fillRect r="-1" b="2"/>
              </a:stretch>
            </a:blipFill>
          </p:spPr>
          <p:txBody>
            <a:bodyPr/>
            <a:lstStyle/>
            <a:p>
              <a:endParaRPr lang="en-US"/>
            </a:p>
          </p:txBody>
        </p:sp>
      </p:grpSp>
      <p:grpSp>
        <p:nvGrpSpPr>
          <p:cNvPr id="4" name="Group 4"/>
          <p:cNvGrpSpPr/>
          <p:nvPr/>
        </p:nvGrpSpPr>
        <p:grpSpPr>
          <a:xfrm>
            <a:off x="-19049" y="9429749"/>
            <a:ext cx="18326100" cy="38101"/>
            <a:chOff x="0" y="0"/>
            <a:chExt cx="24434800" cy="50801"/>
          </a:xfrm>
        </p:grpSpPr>
        <p:sp>
          <p:nvSpPr>
            <p:cNvPr id="5" name="Freeform 5"/>
            <p:cNvSpPr/>
            <p:nvPr/>
          </p:nvSpPr>
          <p:spPr>
            <a:xfrm>
              <a:off x="25400" y="0"/>
              <a:ext cx="24384000" cy="50800"/>
            </a:xfrm>
            <a:custGeom>
              <a:avLst/>
              <a:gdLst/>
              <a:ahLst/>
              <a:cxnLst/>
              <a:rect l="l" t="t" r="r" b="b"/>
              <a:pathLst>
                <a:path w="24384000" h="50800">
                  <a:moveTo>
                    <a:pt x="0" y="0"/>
                  </a:moveTo>
                  <a:lnTo>
                    <a:pt x="24384000" y="0"/>
                  </a:lnTo>
                  <a:lnTo>
                    <a:pt x="24384000" y="50800"/>
                  </a:lnTo>
                  <a:lnTo>
                    <a:pt x="0" y="50800"/>
                  </a:lnTo>
                  <a:close/>
                </a:path>
              </a:pathLst>
            </a:custGeom>
            <a:solidFill>
              <a:srgbClr val="013088"/>
            </a:solidFill>
          </p:spPr>
          <p:txBody>
            <a:bodyPr/>
            <a:lstStyle/>
            <a:p>
              <a:endParaRPr lang="en-US"/>
            </a:p>
          </p:txBody>
        </p:sp>
      </p:grpSp>
      <p:grpSp>
        <p:nvGrpSpPr>
          <p:cNvPr id="6" name="Group 6"/>
          <p:cNvGrpSpPr/>
          <p:nvPr/>
        </p:nvGrpSpPr>
        <p:grpSpPr>
          <a:xfrm>
            <a:off x="1186962" y="836427"/>
            <a:ext cx="16992600" cy="1739240"/>
            <a:chOff x="0" y="0"/>
            <a:chExt cx="22656800" cy="2318987"/>
          </a:xfrm>
        </p:grpSpPr>
        <p:sp>
          <p:nvSpPr>
            <p:cNvPr id="7" name="Freeform 7"/>
            <p:cNvSpPr/>
            <p:nvPr/>
          </p:nvSpPr>
          <p:spPr>
            <a:xfrm>
              <a:off x="0" y="0"/>
              <a:ext cx="22656800" cy="2318987"/>
            </a:xfrm>
            <a:custGeom>
              <a:avLst/>
              <a:gdLst/>
              <a:ahLst/>
              <a:cxnLst/>
              <a:rect l="l" t="t" r="r" b="b"/>
              <a:pathLst>
                <a:path w="22656800" h="2318987">
                  <a:moveTo>
                    <a:pt x="0" y="0"/>
                  </a:moveTo>
                  <a:lnTo>
                    <a:pt x="22656800" y="0"/>
                  </a:lnTo>
                  <a:lnTo>
                    <a:pt x="22656800" y="2318987"/>
                  </a:lnTo>
                  <a:lnTo>
                    <a:pt x="0" y="2318987"/>
                  </a:lnTo>
                  <a:close/>
                </a:path>
              </a:pathLst>
            </a:custGeom>
            <a:solidFill>
              <a:srgbClr val="000000">
                <a:alpha val="0"/>
              </a:srgbClr>
            </a:solidFill>
          </p:spPr>
          <p:txBody>
            <a:bodyPr/>
            <a:lstStyle/>
            <a:p>
              <a:endParaRPr lang="en-US"/>
            </a:p>
          </p:txBody>
        </p:sp>
        <p:sp>
          <p:nvSpPr>
            <p:cNvPr id="8" name="TextBox 8"/>
            <p:cNvSpPr txBox="1"/>
            <p:nvPr/>
          </p:nvSpPr>
          <p:spPr>
            <a:xfrm>
              <a:off x="0" y="66675"/>
              <a:ext cx="22656800" cy="2252312"/>
            </a:xfrm>
            <a:prstGeom prst="rect">
              <a:avLst/>
            </a:prstGeom>
          </p:spPr>
          <p:txBody>
            <a:bodyPr lIns="0" tIns="0" rIns="0" bIns="0" rtlCol="0" anchor="ctr"/>
            <a:lstStyle/>
            <a:p>
              <a:pPr algn="l">
                <a:lnSpc>
                  <a:spcPts val="5616"/>
                </a:lnSpc>
              </a:pPr>
              <a:r>
                <a:rPr lang="en-US" sz="5200" b="1">
                  <a:solidFill>
                    <a:srgbClr val="1E3F81"/>
                  </a:solidFill>
                  <a:latin typeface="Montserrat Bold"/>
                  <a:ea typeface="Montserrat Bold"/>
                  <a:cs typeface="Montserrat Bold"/>
                  <a:sym typeface="Montserrat Bold"/>
                </a:rPr>
                <a:t>Supporting Value &amp; Growth</a:t>
              </a:r>
            </a:p>
            <a:p>
              <a:pPr algn="l">
                <a:lnSpc>
                  <a:spcPts val="5616"/>
                </a:lnSpc>
              </a:pPr>
              <a:r>
                <a:rPr lang="en-US" sz="5200" b="1">
                  <a:solidFill>
                    <a:srgbClr val="1E3F81"/>
                  </a:solidFill>
                  <a:latin typeface="Montserrat Bold"/>
                  <a:ea typeface="Montserrat Bold"/>
                  <a:cs typeface="Montserrat Bold"/>
                  <a:sym typeface="Montserrat Bold"/>
                </a:rPr>
                <a:t>ONYX Go Price Adjustment 2025</a:t>
              </a:r>
            </a:p>
          </p:txBody>
        </p:sp>
      </p:grpSp>
      <p:sp>
        <p:nvSpPr>
          <p:cNvPr id="9" name="TextBox 9"/>
          <p:cNvSpPr txBox="1"/>
          <p:nvPr/>
        </p:nvSpPr>
        <p:spPr>
          <a:xfrm>
            <a:off x="1292358" y="2604242"/>
            <a:ext cx="15854459" cy="6356247"/>
          </a:xfrm>
          <a:prstGeom prst="rect">
            <a:avLst/>
          </a:prstGeom>
        </p:spPr>
        <p:txBody>
          <a:bodyPr lIns="0" tIns="0" rIns="0" bIns="0" rtlCol="0" anchor="t">
            <a:spAutoFit/>
          </a:bodyPr>
          <a:lstStyle/>
          <a:p>
            <a:pPr algn="l">
              <a:lnSpc>
                <a:spcPts val="2242"/>
              </a:lnSpc>
            </a:pPr>
            <a:r>
              <a:rPr lang="en-US" sz="2076" b="1">
                <a:solidFill>
                  <a:srgbClr val="1D3D7C"/>
                </a:solidFill>
                <a:latin typeface="Montserrat Bold"/>
                <a:ea typeface="Montserrat Bold"/>
                <a:cs typeface="Montserrat Bold"/>
                <a:sym typeface="Montserrat Bold"/>
              </a:rPr>
              <a:t>Why the Change?</a:t>
            </a:r>
          </a:p>
          <a:p>
            <a:pPr algn="l">
              <a:lnSpc>
                <a:spcPts val="2242"/>
              </a:lnSpc>
            </a:pPr>
            <a:r>
              <a:rPr lang="en-US" sz="2076">
                <a:solidFill>
                  <a:srgbClr val="1D3D7C"/>
                </a:solidFill>
                <a:latin typeface="Montserrat"/>
                <a:ea typeface="Montserrat"/>
                <a:cs typeface="Montserrat"/>
                <a:sym typeface="Montserrat"/>
              </a:rPr>
              <a:t>This marks the first pricing adjustment since ONYX Go was launched in 2022. Over the past three years, we’ve continued to invest in development, support, and new capabilities without raising the cost to users. The upcoming change reflects the significant value we’ve added while ensuring our ability to keep delivering innovation and quality moving forward.</a:t>
            </a:r>
          </a:p>
          <a:p>
            <a:pPr algn="l">
              <a:lnSpc>
                <a:spcPts val="2242"/>
              </a:lnSpc>
            </a:pPr>
            <a:endParaRPr lang="en-US" sz="2076">
              <a:solidFill>
                <a:srgbClr val="1D3D7C"/>
              </a:solidFill>
              <a:latin typeface="Montserrat"/>
              <a:ea typeface="Montserrat"/>
              <a:cs typeface="Montserrat"/>
              <a:sym typeface="Montserrat"/>
            </a:endParaRPr>
          </a:p>
          <a:p>
            <a:pPr algn="l">
              <a:lnSpc>
                <a:spcPts val="2242"/>
              </a:lnSpc>
            </a:pPr>
            <a:r>
              <a:rPr lang="en-US" sz="2076" b="1">
                <a:solidFill>
                  <a:srgbClr val="1D3D7C"/>
                </a:solidFill>
                <a:latin typeface="Montserrat Bold"/>
                <a:ea typeface="Montserrat Bold"/>
                <a:cs typeface="Montserrat Bold"/>
                <a:sym typeface="Montserrat Bold"/>
              </a:rPr>
              <a:t>What’s Improved?</a:t>
            </a:r>
          </a:p>
          <a:p>
            <a:pPr algn="l">
              <a:lnSpc>
                <a:spcPts val="2242"/>
              </a:lnSpc>
            </a:pPr>
            <a:r>
              <a:rPr lang="en-US" sz="2076">
                <a:solidFill>
                  <a:srgbClr val="1D3D7C"/>
                </a:solidFill>
                <a:latin typeface="Montserrat"/>
                <a:ea typeface="Montserrat"/>
                <a:cs typeface="Montserrat"/>
                <a:sym typeface="Montserrat"/>
              </a:rPr>
              <a:t>Since its launch, ONYX Go has evolved with enhanced performance, increased reliability, and new features designed to support modern print production. Users now have access to powerful add-ons such as</a:t>
            </a:r>
          </a:p>
          <a:p>
            <a:pPr marL="448333" lvl="1" indent="-224167" algn="l">
              <a:lnSpc>
                <a:spcPts val="2242"/>
              </a:lnSpc>
              <a:buFont typeface="Arial"/>
              <a:buChar char="•"/>
            </a:pPr>
            <a:r>
              <a:rPr lang="en-US" sz="2076">
                <a:solidFill>
                  <a:srgbClr val="1D3D7C"/>
                </a:solidFill>
                <a:latin typeface="Montserrat"/>
                <a:ea typeface="Montserrat"/>
                <a:cs typeface="Montserrat"/>
                <a:sym typeface="Montserrat"/>
              </a:rPr>
              <a:t>Additional Printers</a:t>
            </a:r>
          </a:p>
          <a:p>
            <a:pPr marL="448333" lvl="1" indent="-224167" algn="l">
              <a:lnSpc>
                <a:spcPts val="2242"/>
              </a:lnSpc>
              <a:buFont typeface="Arial"/>
              <a:buChar char="•"/>
            </a:pPr>
            <a:r>
              <a:rPr lang="en-US" sz="2076">
                <a:solidFill>
                  <a:srgbClr val="1D3D7C"/>
                </a:solidFill>
                <a:latin typeface="Montserrat"/>
                <a:ea typeface="Montserrat"/>
                <a:cs typeface="Montserrat"/>
                <a:sym typeface="Montserrat"/>
              </a:rPr>
              <a:t>Additional RIPs</a:t>
            </a:r>
          </a:p>
          <a:p>
            <a:pPr marL="448333" lvl="1" indent="-224167" algn="l">
              <a:lnSpc>
                <a:spcPts val="2242"/>
              </a:lnSpc>
              <a:buFont typeface="Arial"/>
              <a:buChar char="•"/>
            </a:pPr>
            <a:r>
              <a:rPr lang="en-US" sz="2076">
                <a:solidFill>
                  <a:srgbClr val="1D3D7C"/>
                </a:solidFill>
                <a:latin typeface="Montserrat"/>
                <a:ea typeface="Montserrat"/>
                <a:cs typeface="Montserrat"/>
                <a:sym typeface="Montserrat"/>
              </a:rPr>
              <a:t>Flatbed Cutting</a:t>
            </a:r>
          </a:p>
          <a:p>
            <a:pPr marL="448333" lvl="1" indent="-224167" algn="l">
              <a:lnSpc>
                <a:spcPts val="2242"/>
              </a:lnSpc>
              <a:buFont typeface="Arial"/>
              <a:buChar char="•"/>
            </a:pPr>
            <a:r>
              <a:rPr lang="en-US" sz="2076">
                <a:solidFill>
                  <a:srgbClr val="1D3D7C"/>
                </a:solidFill>
                <a:latin typeface="Montserrat"/>
                <a:ea typeface="Montserrat"/>
                <a:cs typeface="Montserrat"/>
                <a:sym typeface="Montserrat"/>
              </a:rPr>
              <a:t>Printer Level Compatibility</a:t>
            </a:r>
          </a:p>
          <a:p>
            <a:pPr algn="l">
              <a:lnSpc>
                <a:spcPts val="2242"/>
              </a:lnSpc>
            </a:pPr>
            <a:endParaRPr lang="en-US" sz="2076">
              <a:solidFill>
                <a:srgbClr val="1D3D7C"/>
              </a:solidFill>
              <a:latin typeface="Montserrat"/>
              <a:ea typeface="Montserrat"/>
              <a:cs typeface="Montserrat"/>
              <a:sym typeface="Montserrat"/>
            </a:endParaRPr>
          </a:p>
          <a:p>
            <a:pPr algn="l">
              <a:lnSpc>
                <a:spcPts val="2242"/>
              </a:lnSpc>
            </a:pPr>
            <a:r>
              <a:rPr lang="en-US" sz="2076" b="1">
                <a:solidFill>
                  <a:srgbClr val="1D3D7C"/>
                </a:solidFill>
                <a:latin typeface="Montserrat Bold"/>
                <a:ea typeface="Montserrat Bold"/>
                <a:cs typeface="Montserrat Bold"/>
                <a:sym typeface="Montserrat Bold"/>
              </a:rPr>
              <a:t>Ongoing Value to Our Users </a:t>
            </a:r>
          </a:p>
          <a:p>
            <a:pPr algn="l">
              <a:lnSpc>
                <a:spcPts val="2242"/>
              </a:lnSpc>
            </a:pPr>
            <a:r>
              <a:rPr lang="en-US" sz="2076">
                <a:solidFill>
                  <a:srgbClr val="1D3D7C"/>
                </a:solidFill>
                <a:latin typeface="Montserrat"/>
                <a:ea typeface="Montserrat"/>
                <a:cs typeface="Montserrat"/>
                <a:sym typeface="Montserrat"/>
              </a:rPr>
              <a:t>Despite the update, ONYX Go remains one of the most cost-effective RIP software options in the market. Users benefit from regular feature updates, real-time support from our expert team, and a streamlined subscription model that eliminates hidden fees and hardware dongles. We continue to prioritize ease of use, efficiency, and productivity.</a:t>
            </a:r>
          </a:p>
          <a:p>
            <a:pPr algn="l">
              <a:lnSpc>
                <a:spcPts val="2242"/>
              </a:lnSpc>
            </a:pPr>
            <a:endParaRPr lang="en-US" sz="2076">
              <a:solidFill>
                <a:srgbClr val="1D3D7C"/>
              </a:solidFill>
              <a:latin typeface="Montserrat"/>
              <a:ea typeface="Montserrat"/>
              <a:cs typeface="Montserrat"/>
              <a:sym typeface="Montserrat"/>
            </a:endParaRPr>
          </a:p>
          <a:p>
            <a:pPr algn="l">
              <a:lnSpc>
                <a:spcPts val="2242"/>
              </a:lnSpc>
            </a:pPr>
            <a:r>
              <a:rPr lang="en-US" sz="2076" b="1">
                <a:solidFill>
                  <a:srgbClr val="1D3D7C"/>
                </a:solidFill>
                <a:latin typeface="Montserrat Bold"/>
                <a:ea typeface="Montserrat Bold"/>
                <a:cs typeface="Montserrat Bold"/>
                <a:sym typeface="Montserrat Bold"/>
              </a:rPr>
              <a:t>Our Commitment</a:t>
            </a:r>
          </a:p>
          <a:p>
            <a:pPr algn="l">
              <a:lnSpc>
                <a:spcPts val="2242"/>
              </a:lnSpc>
            </a:pPr>
            <a:r>
              <a:rPr lang="en-US" sz="2076">
                <a:solidFill>
                  <a:srgbClr val="1D3D7C"/>
                </a:solidFill>
                <a:latin typeface="Montserrat"/>
                <a:ea typeface="Montserrat"/>
                <a:cs typeface="Montserrat"/>
                <a:sym typeface="Montserrat"/>
              </a:rPr>
              <a:t>We’re committed to long-term innovation and the success of our customers. This pricing update allows us to sustain product development, expand support offerings, and invest in features that matter most to print service providers. Our goal is to deliver unmatched value and a reliable RIP solution that grows with our users.</a:t>
            </a:r>
          </a:p>
          <a:p>
            <a:pPr algn="l">
              <a:lnSpc>
                <a:spcPts val="2242"/>
              </a:lnSpc>
            </a:pPr>
            <a:endParaRPr lang="en-US" sz="2076">
              <a:solidFill>
                <a:srgbClr val="1D3D7C"/>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01781" y="9629775"/>
            <a:ext cx="1816817" cy="384992"/>
            <a:chOff x="0" y="0"/>
            <a:chExt cx="2422423" cy="513323"/>
          </a:xfrm>
        </p:grpSpPr>
        <p:sp>
          <p:nvSpPr>
            <p:cNvPr id="3" name="Freeform 3"/>
            <p:cNvSpPr/>
            <p:nvPr/>
          </p:nvSpPr>
          <p:spPr>
            <a:xfrm>
              <a:off x="0" y="0"/>
              <a:ext cx="2422398" cy="513334"/>
            </a:xfrm>
            <a:custGeom>
              <a:avLst/>
              <a:gdLst/>
              <a:ahLst/>
              <a:cxnLst/>
              <a:rect l="l" t="t" r="r" b="b"/>
              <a:pathLst>
                <a:path w="2422398" h="513334">
                  <a:moveTo>
                    <a:pt x="0" y="0"/>
                  </a:moveTo>
                  <a:lnTo>
                    <a:pt x="2422398" y="0"/>
                  </a:lnTo>
                  <a:lnTo>
                    <a:pt x="2422398" y="513334"/>
                  </a:lnTo>
                  <a:lnTo>
                    <a:pt x="0" y="513334"/>
                  </a:lnTo>
                  <a:lnTo>
                    <a:pt x="0" y="0"/>
                  </a:lnTo>
                  <a:close/>
                </a:path>
              </a:pathLst>
            </a:custGeom>
            <a:blipFill>
              <a:blip r:embed="rId2"/>
              <a:stretch>
                <a:fillRect r="-1" b="2"/>
              </a:stretch>
            </a:blipFill>
          </p:spPr>
          <p:txBody>
            <a:bodyPr/>
            <a:lstStyle/>
            <a:p>
              <a:endParaRPr lang="en-US"/>
            </a:p>
          </p:txBody>
        </p:sp>
      </p:grpSp>
      <p:grpSp>
        <p:nvGrpSpPr>
          <p:cNvPr id="4" name="Group 4"/>
          <p:cNvGrpSpPr/>
          <p:nvPr/>
        </p:nvGrpSpPr>
        <p:grpSpPr>
          <a:xfrm>
            <a:off x="-19049" y="9429749"/>
            <a:ext cx="18326100" cy="38101"/>
            <a:chOff x="0" y="0"/>
            <a:chExt cx="24434800" cy="50801"/>
          </a:xfrm>
        </p:grpSpPr>
        <p:sp>
          <p:nvSpPr>
            <p:cNvPr id="5" name="Freeform 5"/>
            <p:cNvSpPr/>
            <p:nvPr/>
          </p:nvSpPr>
          <p:spPr>
            <a:xfrm>
              <a:off x="25400" y="0"/>
              <a:ext cx="24384000" cy="50800"/>
            </a:xfrm>
            <a:custGeom>
              <a:avLst/>
              <a:gdLst/>
              <a:ahLst/>
              <a:cxnLst/>
              <a:rect l="l" t="t" r="r" b="b"/>
              <a:pathLst>
                <a:path w="24384000" h="50800">
                  <a:moveTo>
                    <a:pt x="0" y="0"/>
                  </a:moveTo>
                  <a:lnTo>
                    <a:pt x="24384000" y="0"/>
                  </a:lnTo>
                  <a:lnTo>
                    <a:pt x="24384000" y="50800"/>
                  </a:lnTo>
                  <a:lnTo>
                    <a:pt x="0" y="50800"/>
                  </a:lnTo>
                  <a:close/>
                </a:path>
              </a:pathLst>
            </a:custGeom>
            <a:solidFill>
              <a:srgbClr val="013088"/>
            </a:solidFill>
          </p:spPr>
          <p:txBody>
            <a:bodyPr/>
            <a:lstStyle/>
            <a:p>
              <a:endParaRPr lang="en-US"/>
            </a:p>
          </p:txBody>
        </p:sp>
      </p:grpSp>
      <p:grpSp>
        <p:nvGrpSpPr>
          <p:cNvPr id="6" name="Group 6"/>
          <p:cNvGrpSpPr/>
          <p:nvPr/>
        </p:nvGrpSpPr>
        <p:grpSpPr>
          <a:xfrm>
            <a:off x="1314451" y="740543"/>
            <a:ext cx="12949732" cy="3275914"/>
            <a:chOff x="0" y="0"/>
            <a:chExt cx="17266309" cy="4367886"/>
          </a:xfrm>
        </p:grpSpPr>
        <p:sp>
          <p:nvSpPr>
            <p:cNvPr id="7" name="Freeform 7"/>
            <p:cNvSpPr/>
            <p:nvPr/>
          </p:nvSpPr>
          <p:spPr>
            <a:xfrm>
              <a:off x="0" y="0"/>
              <a:ext cx="17266309" cy="4367886"/>
            </a:xfrm>
            <a:custGeom>
              <a:avLst/>
              <a:gdLst/>
              <a:ahLst/>
              <a:cxnLst/>
              <a:rect l="l" t="t" r="r" b="b"/>
              <a:pathLst>
                <a:path w="17266309" h="4367886">
                  <a:moveTo>
                    <a:pt x="0" y="0"/>
                  </a:moveTo>
                  <a:lnTo>
                    <a:pt x="17266309" y="0"/>
                  </a:lnTo>
                  <a:lnTo>
                    <a:pt x="17266309" y="4367886"/>
                  </a:lnTo>
                  <a:lnTo>
                    <a:pt x="0" y="4367886"/>
                  </a:lnTo>
                  <a:close/>
                </a:path>
              </a:pathLst>
            </a:custGeom>
            <a:solidFill>
              <a:srgbClr val="000000">
                <a:alpha val="0"/>
              </a:srgbClr>
            </a:solidFill>
          </p:spPr>
          <p:txBody>
            <a:bodyPr/>
            <a:lstStyle/>
            <a:p>
              <a:endParaRPr lang="en-US"/>
            </a:p>
          </p:txBody>
        </p:sp>
        <p:sp>
          <p:nvSpPr>
            <p:cNvPr id="8" name="TextBox 8"/>
            <p:cNvSpPr txBox="1"/>
            <p:nvPr/>
          </p:nvSpPr>
          <p:spPr>
            <a:xfrm>
              <a:off x="0" y="57150"/>
              <a:ext cx="17266309" cy="4310736"/>
            </a:xfrm>
            <a:prstGeom prst="rect">
              <a:avLst/>
            </a:prstGeom>
          </p:spPr>
          <p:txBody>
            <a:bodyPr lIns="0" tIns="0" rIns="0" bIns="0" rtlCol="0" anchor="ctr"/>
            <a:lstStyle/>
            <a:p>
              <a:pPr algn="l">
                <a:lnSpc>
                  <a:spcPts val="5832"/>
                </a:lnSpc>
              </a:pPr>
              <a:r>
                <a:rPr lang="en-US" sz="5400" b="1">
                  <a:solidFill>
                    <a:srgbClr val="1E3F81"/>
                  </a:solidFill>
                  <a:latin typeface="Montserrat Bold"/>
                  <a:ea typeface="Montserrat Bold"/>
                  <a:cs typeface="Montserrat Bold"/>
                  <a:sym typeface="Montserrat Bold"/>
                </a:rPr>
                <a:t>New Monthly ONYX Go Pricing – Effective May 1, 2025</a:t>
              </a:r>
            </a:p>
            <a:p>
              <a:pPr algn="l">
                <a:lnSpc>
                  <a:spcPts val="5832"/>
                </a:lnSpc>
              </a:pPr>
              <a:endParaRPr lang="en-US" sz="5400" b="1">
                <a:solidFill>
                  <a:srgbClr val="1E3F81"/>
                </a:solidFill>
                <a:latin typeface="Montserrat Bold"/>
                <a:ea typeface="Montserrat Bold"/>
                <a:cs typeface="Montserrat Bold"/>
                <a:sym typeface="Montserrat Bold"/>
              </a:endParaRPr>
            </a:p>
            <a:p>
              <a:pPr algn="l">
                <a:lnSpc>
                  <a:spcPts val="5832"/>
                </a:lnSpc>
              </a:pPr>
              <a:endParaRPr lang="en-US" sz="5400" b="1">
                <a:solidFill>
                  <a:srgbClr val="1E3F81"/>
                </a:solidFill>
                <a:latin typeface="Montserrat Bold"/>
                <a:ea typeface="Montserrat Bold"/>
                <a:cs typeface="Montserrat Bold"/>
                <a:sym typeface="Montserrat Bold"/>
              </a:endParaRPr>
            </a:p>
          </p:txBody>
        </p:sp>
      </p:grpSp>
      <p:graphicFrame>
        <p:nvGraphicFramePr>
          <p:cNvPr id="9" name="Table 9"/>
          <p:cNvGraphicFramePr>
            <a:graphicFrameLocks noGrp="1"/>
          </p:cNvGraphicFramePr>
          <p:nvPr/>
        </p:nvGraphicFramePr>
        <p:xfrm>
          <a:off x="1462707" y="2943906"/>
          <a:ext cx="7315200" cy="3067050"/>
        </p:xfrm>
        <a:graphic>
          <a:graphicData uri="http://schemas.openxmlformats.org/drawingml/2006/table">
            <a:tbl>
              <a:tblPr/>
              <a:tblGrid>
                <a:gridCol w="2392866">
                  <a:extLst>
                    <a:ext uri="{9D8B030D-6E8A-4147-A177-3AD203B41FA5}">
                      <a16:colId xmlns:a16="http://schemas.microsoft.com/office/drawing/2014/main" val="20000"/>
                    </a:ext>
                  </a:extLst>
                </a:gridCol>
                <a:gridCol w="2483934">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1044102">
                <a:tc>
                  <a:txBody>
                    <a:bodyPr/>
                    <a:lstStyle/>
                    <a:p>
                      <a:pPr algn="ctr">
                        <a:lnSpc>
                          <a:spcPts val="1958"/>
                        </a:lnSpc>
                        <a:defRPr/>
                      </a:pP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1E3F81"/>
                    </a:solidFill>
                  </a:tcPr>
                </a:tc>
                <a:tc>
                  <a:txBody>
                    <a:bodyPr/>
                    <a:lstStyle/>
                    <a:p>
                      <a:pPr algn="ctr">
                        <a:lnSpc>
                          <a:spcPts val="1958"/>
                        </a:lnSpc>
                        <a:defRPr/>
                      </a:pPr>
                      <a:r>
                        <a:rPr lang="en-US" sz="1398" b="1">
                          <a:solidFill>
                            <a:srgbClr val="FFFFFF"/>
                          </a:solidFill>
                          <a:latin typeface="Montserrat Bold"/>
                          <a:ea typeface="Montserrat Bold"/>
                          <a:cs typeface="Montserrat Bold"/>
                          <a:sym typeface="Montserrat Bold"/>
                        </a:rPr>
                        <a:t>Current Monthly Price (USD) </a:t>
                      </a: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1E3F81"/>
                    </a:solidFill>
                  </a:tcPr>
                </a:tc>
                <a:tc>
                  <a:txBody>
                    <a:bodyPr/>
                    <a:lstStyle/>
                    <a:p>
                      <a:pPr algn="ctr">
                        <a:lnSpc>
                          <a:spcPts val="1958"/>
                        </a:lnSpc>
                        <a:defRPr/>
                      </a:pPr>
                      <a:r>
                        <a:rPr lang="en-US" sz="1398" b="1">
                          <a:solidFill>
                            <a:srgbClr val="FFFFFF"/>
                          </a:solidFill>
                          <a:latin typeface="Montserrat Bold"/>
                          <a:ea typeface="Montserrat Bold"/>
                          <a:cs typeface="Montserrat Bold"/>
                          <a:sym typeface="Montserrat Bold"/>
                        </a:rPr>
                        <a:t>New Monthly Price (USD) </a:t>
                      </a: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1E3F81"/>
                    </a:solidFill>
                  </a:tcPr>
                </a:tc>
                <a:extLst>
                  <a:ext uri="{0D108BD9-81ED-4DB2-BD59-A6C34878D82A}">
                    <a16:rowId xmlns:a16="http://schemas.microsoft.com/office/drawing/2014/main" val="10000"/>
                  </a:ext>
                </a:extLst>
              </a:tr>
              <a:tr h="1011474">
                <a:tc>
                  <a:txBody>
                    <a:bodyPr/>
                    <a:lstStyle/>
                    <a:p>
                      <a:pPr algn="ctr">
                        <a:lnSpc>
                          <a:spcPts val="1958"/>
                        </a:lnSpc>
                        <a:defRPr/>
                      </a:pP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CDD6FF"/>
                    </a:solidFill>
                  </a:tcPr>
                </a:tc>
                <a:tc>
                  <a:txBody>
                    <a:bodyPr/>
                    <a:lstStyle/>
                    <a:p>
                      <a:pPr algn="ctr">
                        <a:lnSpc>
                          <a:spcPts val="1958"/>
                        </a:lnSpc>
                        <a:defRPr/>
                      </a:pPr>
                      <a:r>
                        <a:rPr lang="en-US" sz="1398">
                          <a:solidFill>
                            <a:srgbClr val="000000"/>
                          </a:solidFill>
                          <a:latin typeface="Montserrat"/>
                          <a:ea typeface="Montserrat"/>
                          <a:cs typeface="Montserrat"/>
                          <a:sym typeface="Montserrat"/>
                        </a:rPr>
                        <a:t>49.95</a:t>
                      </a: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E3E8FF"/>
                    </a:solidFill>
                  </a:tcPr>
                </a:tc>
                <a:tc>
                  <a:txBody>
                    <a:bodyPr/>
                    <a:lstStyle/>
                    <a:p>
                      <a:pPr algn="ctr">
                        <a:lnSpc>
                          <a:spcPts val="1958"/>
                        </a:lnSpc>
                        <a:defRPr/>
                      </a:pPr>
                      <a:r>
                        <a:rPr lang="en-US" sz="1398">
                          <a:solidFill>
                            <a:srgbClr val="000000"/>
                          </a:solidFill>
                          <a:latin typeface="Montserrat"/>
                          <a:ea typeface="Montserrat"/>
                          <a:cs typeface="Montserrat"/>
                          <a:sym typeface="Montserrat"/>
                        </a:rPr>
                        <a:t>52.95</a:t>
                      </a: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E3E8FF"/>
                    </a:solidFill>
                  </a:tcPr>
                </a:tc>
                <a:extLst>
                  <a:ext uri="{0D108BD9-81ED-4DB2-BD59-A6C34878D82A}">
                    <a16:rowId xmlns:a16="http://schemas.microsoft.com/office/drawing/2014/main" val="10001"/>
                  </a:ext>
                </a:extLst>
              </a:tr>
              <a:tr h="1011474">
                <a:tc>
                  <a:txBody>
                    <a:bodyPr/>
                    <a:lstStyle/>
                    <a:p>
                      <a:pPr algn="ctr">
                        <a:lnSpc>
                          <a:spcPts val="1958"/>
                        </a:lnSpc>
                        <a:defRPr/>
                      </a:pP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CDD6FF"/>
                    </a:solidFill>
                  </a:tcPr>
                </a:tc>
                <a:tc>
                  <a:txBody>
                    <a:bodyPr/>
                    <a:lstStyle/>
                    <a:p>
                      <a:pPr algn="ctr">
                        <a:lnSpc>
                          <a:spcPts val="1958"/>
                        </a:lnSpc>
                        <a:defRPr/>
                      </a:pPr>
                      <a:r>
                        <a:rPr lang="en-US" sz="1398">
                          <a:solidFill>
                            <a:srgbClr val="000000"/>
                          </a:solidFill>
                          <a:latin typeface="Montserrat"/>
                          <a:ea typeface="Montserrat"/>
                          <a:cs typeface="Montserrat"/>
                          <a:sym typeface="Montserrat"/>
                        </a:rPr>
                        <a:t>99.95</a:t>
                      </a: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E3E8FF"/>
                    </a:solidFill>
                  </a:tcPr>
                </a:tc>
                <a:tc>
                  <a:txBody>
                    <a:bodyPr/>
                    <a:lstStyle/>
                    <a:p>
                      <a:pPr algn="ctr">
                        <a:lnSpc>
                          <a:spcPts val="1958"/>
                        </a:lnSpc>
                        <a:defRPr/>
                      </a:pPr>
                      <a:r>
                        <a:rPr lang="en-US" sz="1398">
                          <a:solidFill>
                            <a:srgbClr val="000000"/>
                          </a:solidFill>
                          <a:latin typeface="Montserrat"/>
                          <a:ea typeface="Montserrat"/>
                          <a:cs typeface="Montserrat"/>
                          <a:sym typeface="Montserrat"/>
                        </a:rPr>
                        <a:t>104.95</a:t>
                      </a:r>
                      <a:endParaRPr lang="en-US" sz="1100"/>
                    </a:p>
                  </a:txBody>
                  <a:tcPr marL="190500" marR="190500" marT="190500" marB="190500" anchor="ctr">
                    <a:lnL w="0" cap="flat" cmpd="sng" algn="ctr">
                      <a:solidFill>
                        <a:srgbClr val="99ACFF"/>
                      </a:solidFill>
                      <a:prstDash val="solid"/>
                      <a:round/>
                      <a:headEnd type="none" w="med" len="med"/>
                      <a:tailEnd type="none" w="med" len="med"/>
                    </a:lnL>
                    <a:lnR w="0" cap="flat" cmpd="sng" algn="ctr">
                      <a:solidFill>
                        <a:srgbClr val="99ACFF"/>
                      </a:solidFill>
                      <a:prstDash val="solid"/>
                      <a:round/>
                      <a:headEnd type="none" w="med" len="med"/>
                      <a:tailEnd type="none" w="med" len="med"/>
                    </a:lnR>
                    <a:lnT w="0" cap="flat" cmpd="sng" algn="ctr">
                      <a:solidFill>
                        <a:srgbClr val="99ACFF"/>
                      </a:solidFill>
                      <a:prstDash val="solid"/>
                      <a:round/>
                      <a:headEnd type="none" w="med" len="med"/>
                      <a:tailEnd type="none" w="med" len="med"/>
                    </a:lnT>
                    <a:lnB w="0" cap="flat" cmpd="sng" algn="ctr">
                      <a:solidFill>
                        <a:srgbClr val="99ACFF"/>
                      </a:solidFill>
                      <a:prstDash val="solid"/>
                      <a:round/>
                      <a:headEnd type="none" w="med" len="med"/>
                      <a:tailEnd type="none" w="med" len="med"/>
                    </a:lnB>
                    <a:solidFill>
                      <a:srgbClr val="E3E8FF"/>
                    </a:solidFill>
                  </a:tcPr>
                </a:tc>
                <a:extLst>
                  <a:ext uri="{0D108BD9-81ED-4DB2-BD59-A6C34878D82A}">
                    <a16:rowId xmlns:a16="http://schemas.microsoft.com/office/drawing/2014/main" val="10002"/>
                  </a:ext>
                </a:extLst>
              </a:tr>
            </a:tbl>
          </a:graphicData>
        </a:graphic>
      </p:graphicFrame>
      <p:sp>
        <p:nvSpPr>
          <p:cNvPr id="10" name="Freeform 10"/>
          <p:cNvSpPr/>
          <p:nvPr/>
        </p:nvSpPr>
        <p:spPr>
          <a:xfrm>
            <a:off x="1908718" y="4164139"/>
            <a:ext cx="2277465" cy="626584"/>
          </a:xfrm>
          <a:custGeom>
            <a:avLst/>
            <a:gdLst/>
            <a:ahLst/>
            <a:cxnLst/>
            <a:rect l="l" t="t" r="r" b="b"/>
            <a:pathLst>
              <a:path w="2277465" h="626584">
                <a:moveTo>
                  <a:pt x="0" y="0"/>
                </a:moveTo>
                <a:lnTo>
                  <a:pt x="2277465" y="0"/>
                </a:lnTo>
                <a:lnTo>
                  <a:pt x="2277465" y="626584"/>
                </a:lnTo>
                <a:lnTo>
                  <a:pt x="0" y="626584"/>
                </a:lnTo>
                <a:lnTo>
                  <a:pt x="0" y="0"/>
                </a:lnTo>
                <a:close/>
              </a:path>
            </a:pathLst>
          </a:custGeom>
          <a:blipFill>
            <a:blip r:embed="rId3"/>
            <a:stretch>
              <a:fillRect/>
            </a:stretch>
          </a:blipFill>
        </p:spPr>
        <p:txBody>
          <a:bodyPr/>
          <a:lstStyle/>
          <a:p>
            <a:endParaRPr lang="en-US"/>
          </a:p>
        </p:txBody>
      </p:sp>
      <p:sp>
        <p:nvSpPr>
          <p:cNvPr id="11" name="Freeform 11"/>
          <p:cNvSpPr/>
          <p:nvPr/>
        </p:nvSpPr>
        <p:spPr>
          <a:xfrm>
            <a:off x="1908718" y="5311985"/>
            <a:ext cx="2168053" cy="596482"/>
          </a:xfrm>
          <a:custGeom>
            <a:avLst/>
            <a:gdLst/>
            <a:ahLst/>
            <a:cxnLst/>
            <a:rect l="l" t="t" r="r" b="b"/>
            <a:pathLst>
              <a:path w="2168053" h="596482">
                <a:moveTo>
                  <a:pt x="0" y="0"/>
                </a:moveTo>
                <a:lnTo>
                  <a:pt x="2168052" y="0"/>
                </a:lnTo>
                <a:lnTo>
                  <a:pt x="2168052" y="596483"/>
                </a:lnTo>
                <a:lnTo>
                  <a:pt x="0" y="596483"/>
                </a:lnTo>
                <a:lnTo>
                  <a:pt x="0" y="0"/>
                </a:lnTo>
                <a:close/>
              </a:path>
            </a:pathLst>
          </a:custGeom>
          <a:blipFill>
            <a:blip r:embed="rId4"/>
            <a:stretch>
              <a:fillRect/>
            </a:stretch>
          </a:blipFill>
        </p:spPr>
        <p:txBody>
          <a:bodyPr/>
          <a:lstStyle/>
          <a:p>
            <a:endParaRPr lang="en-US"/>
          </a:p>
        </p:txBody>
      </p:sp>
      <p:sp>
        <p:nvSpPr>
          <p:cNvPr id="12" name="TextBox 12"/>
          <p:cNvSpPr txBox="1"/>
          <p:nvPr/>
        </p:nvSpPr>
        <p:spPr>
          <a:xfrm>
            <a:off x="9795523" y="2905806"/>
            <a:ext cx="7463777" cy="4216363"/>
          </a:xfrm>
          <a:prstGeom prst="rect">
            <a:avLst/>
          </a:prstGeom>
        </p:spPr>
        <p:txBody>
          <a:bodyPr lIns="0" tIns="0" rIns="0" bIns="0" rtlCol="0" anchor="t">
            <a:spAutoFit/>
          </a:bodyPr>
          <a:lstStyle/>
          <a:p>
            <a:pPr algn="l">
              <a:lnSpc>
                <a:spcPts val="2800"/>
              </a:lnSpc>
              <a:spcBef>
                <a:spcPct val="0"/>
              </a:spcBef>
            </a:pPr>
            <a:r>
              <a:rPr lang="en-US" sz="2000">
                <a:solidFill>
                  <a:srgbClr val="013088"/>
                </a:solidFill>
                <a:latin typeface="Montserrat"/>
                <a:ea typeface="Montserrat"/>
                <a:cs typeface="Montserrat"/>
                <a:sym typeface="Montserrat"/>
              </a:rPr>
              <a:t>The updated pricing will take effect starting May 1, 2025, and will apply to all monthly ONYX Go subscriptions purchased through the ONYX webstore. This includes both new subscriptions and renewals made on or after this date.</a:t>
            </a:r>
          </a:p>
          <a:p>
            <a:pPr algn="l">
              <a:lnSpc>
                <a:spcPts val="2800"/>
              </a:lnSpc>
              <a:spcBef>
                <a:spcPct val="0"/>
              </a:spcBef>
            </a:pPr>
            <a:endParaRPr lang="en-US" sz="2000">
              <a:solidFill>
                <a:srgbClr val="013088"/>
              </a:solidFill>
              <a:latin typeface="Montserrat"/>
              <a:ea typeface="Montserrat"/>
              <a:cs typeface="Montserrat"/>
              <a:sym typeface="Montserrat"/>
            </a:endParaRPr>
          </a:p>
          <a:p>
            <a:pPr algn="l">
              <a:lnSpc>
                <a:spcPts val="2800"/>
              </a:lnSpc>
              <a:spcBef>
                <a:spcPct val="0"/>
              </a:spcBef>
            </a:pPr>
            <a:r>
              <a:rPr lang="en-US" sz="2000">
                <a:solidFill>
                  <a:srgbClr val="013088"/>
                </a:solidFill>
                <a:latin typeface="Montserrat"/>
                <a:ea typeface="Montserrat"/>
                <a:cs typeface="Montserrat"/>
                <a:sym typeface="Montserrat"/>
              </a:rPr>
              <a:t> If you are currently subscribed, your existing rate will remain in place until your renewal date. At that time, the new pricing structure will automatically apply. This change ensures ongoing access to new features, support, and continued product enhancements.</a:t>
            </a:r>
          </a:p>
          <a:p>
            <a:pPr algn="l">
              <a:lnSpc>
                <a:spcPts val="2800"/>
              </a:lnSpc>
              <a:spcBef>
                <a:spcPct val="0"/>
              </a:spcBef>
            </a:pPr>
            <a:endParaRPr lang="en-US" sz="2000">
              <a:solidFill>
                <a:srgbClr val="013088"/>
              </a:solidFill>
              <a:latin typeface="Montserrat"/>
              <a:ea typeface="Montserrat"/>
              <a:cs typeface="Montserrat"/>
              <a:sym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01781" y="9629775"/>
            <a:ext cx="1816817" cy="384992"/>
            <a:chOff x="0" y="0"/>
            <a:chExt cx="2422423" cy="513323"/>
          </a:xfrm>
        </p:grpSpPr>
        <p:sp>
          <p:nvSpPr>
            <p:cNvPr id="3" name="Freeform 3"/>
            <p:cNvSpPr/>
            <p:nvPr/>
          </p:nvSpPr>
          <p:spPr>
            <a:xfrm>
              <a:off x="0" y="0"/>
              <a:ext cx="2422398" cy="513334"/>
            </a:xfrm>
            <a:custGeom>
              <a:avLst/>
              <a:gdLst/>
              <a:ahLst/>
              <a:cxnLst/>
              <a:rect l="l" t="t" r="r" b="b"/>
              <a:pathLst>
                <a:path w="2422398" h="513334">
                  <a:moveTo>
                    <a:pt x="0" y="0"/>
                  </a:moveTo>
                  <a:lnTo>
                    <a:pt x="2422398" y="0"/>
                  </a:lnTo>
                  <a:lnTo>
                    <a:pt x="2422398" y="513334"/>
                  </a:lnTo>
                  <a:lnTo>
                    <a:pt x="0" y="513334"/>
                  </a:lnTo>
                  <a:lnTo>
                    <a:pt x="0" y="0"/>
                  </a:lnTo>
                  <a:close/>
                </a:path>
              </a:pathLst>
            </a:custGeom>
            <a:blipFill>
              <a:blip r:embed="rId2"/>
              <a:stretch>
                <a:fillRect r="-1" b="2"/>
              </a:stretch>
            </a:blipFill>
          </p:spPr>
          <p:txBody>
            <a:bodyPr/>
            <a:lstStyle/>
            <a:p>
              <a:endParaRPr lang="en-US"/>
            </a:p>
          </p:txBody>
        </p:sp>
      </p:grpSp>
      <p:grpSp>
        <p:nvGrpSpPr>
          <p:cNvPr id="4" name="Group 4"/>
          <p:cNvGrpSpPr/>
          <p:nvPr/>
        </p:nvGrpSpPr>
        <p:grpSpPr>
          <a:xfrm>
            <a:off x="-19049" y="9429749"/>
            <a:ext cx="18326100" cy="38101"/>
            <a:chOff x="0" y="0"/>
            <a:chExt cx="24434800" cy="50801"/>
          </a:xfrm>
        </p:grpSpPr>
        <p:sp>
          <p:nvSpPr>
            <p:cNvPr id="5" name="Freeform 5"/>
            <p:cNvSpPr/>
            <p:nvPr/>
          </p:nvSpPr>
          <p:spPr>
            <a:xfrm>
              <a:off x="25400" y="0"/>
              <a:ext cx="24384000" cy="50800"/>
            </a:xfrm>
            <a:custGeom>
              <a:avLst/>
              <a:gdLst/>
              <a:ahLst/>
              <a:cxnLst/>
              <a:rect l="l" t="t" r="r" b="b"/>
              <a:pathLst>
                <a:path w="24384000" h="50800">
                  <a:moveTo>
                    <a:pt x="0" y="0"/>
                  </a:moveTo>
                  <a:lnTo>
                    <a:pt x="24384000" y="0"/>
                  </a:lnTo>
                  <a:lnTo>
                    <a:pt x="24384000" y="50800"/>
                  </a:lnTo>
                  <a:lnTo>
                    <a:pt x="0" y="50800"/>
                  </a:lnTo>
                  <a:close/>
                </a:path>
              </a:pathLst>
            </a:custGeom>
            <a:solidFill>
              <a:srgbClr val="013088"/>
            </a:solidFill>
          </p:spPr>
          <p:txBody>
            <a:bodyPr/>
            <a:lstStyle/>
            <a:p>
              <a:endParaRPr lang="en-US"/>
            </a:p>
          </p:txBody>
        </p:sp>
      </p:grpSp>
      <p:grpSp>
        <p:nvGrpSpPr>
          <p:cNvPr id="6" name="Group 6"/>
          <p:cNvGrpSpPr/>
          <p:nvPr/>
        </p:nvGrpSpPr>
        <p:grpSpPr>
          <a:xfrm>
            <a:off x="647701" y="1031215"/>
            <a:ext cx="16992600" cy="2542489"/>
            <a:chOff x="0" y="0"/>
            <a:chExt cx="22656800" cy="3389986"/>
          </a:xfrm>
        </p:grpSpPr>
        <p:sp>
          <p:nvSpPr>
            <p:cNvPr id="7" name="Freeform 7"/>
            <p:cNvSpPr/>
            <p:nvPr/>
          </p:nvSpPr>
          <p:spPr>
            <a:xfrm>
              <a:off x="0" y="0"/>
              <a:ext cx="22656800" cy="3389986"/>
            </a:xfrm>
            <a:custGeom>
              <a:avLst/>
              <a:gdLst/>
              <a:ahLst/>
              <a:cxnLst/>
              <a:rect l="l" t="t" r="r" b="b"/>
              <a:pathLst>
                <a:path w="22656800" h="3389986">
                  <a:moveTo>
                    <a:pt x="0" y="0"/>
                  </a:moveTo>
                  <a:lnTo>
                    <a:pt x="22656800" y="0"/>
                  </a:lnTo>
                  <a:lnTo>
                    <a:pt x="22656800" y="3389986"/>
                  </a:lnTo>
                  <a:lnTo>
                    <a:pt x="0" y="3389986"/>
                  </a:lnTo>
                  <a:close/>
                </a:path>
              </a:pathLst>
            </a:custGeom>
            <a:solidFill>
              <a:srgbClr val="000000">
                <a:alpha val="0"/>
              </a:srgbClr>
            </a:solidFill>
          </p:spPr>
          <p:txBody>
            <a:bodyPr/>
            <a:lstStyle/>
            <a:p>
              <a:endParaRPr lang="en-US"/>
            </a:p>
          </p:txBody>
        </p:sp>
        <p:sp>
          <p:nvSpPr>
            <p:cNvPr id="8" name="TextBox 8"/>
            <p:cNvSpPr txBox="1"/>
            <p:nvPr/>
          </p:nvSpPr>
          <p:spPr>
            <a:xfrm>
              <a:off x="0" y="57150"/>
              <a:ext cx="22656800" cy="3332836"/>
            </a:xfrm>
            <a:prstGeom prst="rect">
              <a:avLst/>
            </a:prstGeom>
          </p:spPr>
          <p:txBody>
            <a:bodyPr lIns="0" tIns="0" rIns="0" bIns="0" rtlCol="0" anchor="ctr"/>
            <a:lstStyle/>
            <a:p>
              <a:pPr algn="l">
                <a:lnSpc>
                  <a:spcPts val="5832"/>
                </a:lnSpc>
              </a:pPr>
              <a:r>
                <a:rPr lang="en-US" sz="5400" b="1">
                  <a:solidFill>
                    <a:srgbClr val="1E3F81"/>
                  </a:solidFill>
                  <a:latin typeface="Montserrat Bold"/>
                  <a:ea typeface="Montserrat Bold"/>
                  <a:cs typeface="Montserrat Bold"/>
                  <a:sym typeface="Montserrat Bold"/>
                </a:rPr>
                <a:t>How to Talk About the ONYX Go Price Update</a:t>
              </a:r>
            </a:p>
            <a:p>
              <a:pPr algn="l">
                <a:lnSpc>
                  <a:spcPts val="5832"/>
                </a:lnSpc>
              </a:pPr>
              <a:endParaRPr lang="en-US" sz="5400" b="1">
                <a:solidFill>
                  <a:srgbClr val="1E3F81"/>
                </a:solidFill>
                <a:latin typeface="Montserrat Bold"/>
                <a:ea typeface="Montserrat Bold"/>
                <a:cs typeface="Montserrat Bold"/>
                <a:sym typeface="Montserrat Bold"/>
              </a:endParaRPr>
            </a:p>
            <a:p>
              <a:pPr algn="l">
                <a:lnSpc>
                  <a:spcPts val="5832"/>
                </a:lnSpc>
              </a:pPr>
              <a:endParaRPr lang="en-US" sz="5400" b="1">
                <a:solidFill>
                  <a:srgbClr val="1E3F81"/>
                </a:solidFill>
                <a:latin typeface="Montserrat Bold"/>
                <a:ea typeface="Montserrat Bold"/>
                <a:cs typeface="Montserrat Bold"/>
                <a:sym typeface="Montserrat Bold"/>
              </a:endParaRPr>
            </a:p>
          </p:txBody>
        </p:sp>
      </p:grpSp>
      <p:sp>
        <p:nvSpPr>
          <p:cNvPr id="9" name="TextBox 9"/>
          <p:cNvSpPr txBox="1"/>
          <p:nvPr/>
        </p:nvSpPr>
        <p:spPr>
          <a:xfrm>
            <a:off x="1117105" y="2273885"/>
            <a:ext cx="16523196" cy="5264150"/>
          </a:xfrm>
          <a:prstGeom prst="rect">
            <a:avLst/>
          </a:prstGeom>
        </p:spPr>
        <p:txBody>
          <a:bodyPr lIns="0" tIns="0" rIns="0" bIns="0" rtlCol="0" anchor="t">
            <a:spAutoFit/>
          </a:bodyPr>
          <a:lstStyle/>
          <a:p>
            <a:pPr algn="l">
              <a:lnSpc>
                <a:spcPts val="2799"/>
              </a:lnSpc>
            </a:pPr>
            <a:r>
              <a:rPr lang="en-US" sz="1999" b="1">
                <a:solidFill>
                  <a:srgbClr val="013088"/>
                </a:solidFill>
                <a:latin typeface="Montserrat Bold"/>
                <a:ea typeface="Montserrat Bold"/>
                <a:cs typeface="Montserrat Bold"/>
                <a:sym typeface="Montserrat Bold"/>
              </a:rPr>
              <a:t>Key Talking Points</a:t>
            </a:r>
          </a:p>
          <a:p>
            <a:pPr marL="431799" lvl="1" indent="-215899" algn="l">
              <a:lnSpc>
                <a:spcPts val="2800"/>
              </a:lnSpc>
              <a:spcBef>
                <a:spcPct val="0"/>
              </a:spcBef>
              <a:buFont typeface="Arial"/>
              <a:buChar char="•"/>
            </a:pPr>
            <a:r>
              <a:rPr lang="en-US" sz="1999">
                <a:solidFill>
                  <a:srgbClr val="013088"/>
                </a:solidFill>
                <a:latin typeface="Montserrat"/>
                <a:ea typeface="Montserrat"/>
                <a:cs typeface="Montserrat"/>
                <a:sym typeface="Montserrat"/>
              </a:rPr>
              <a:t>“This is our first price change in 3 years — and a necessary step to continue delivering the quality customers expect.”</a:t>
            </a:r>
          </a:p>
          <a:p>
            <a:pPr marL="431799" lvl="1" indent="-215899" algn="l">
              <a:lnSpc>
                <a:spcPts val="2800"/>
              </a:lnSpc>
              <a:spcBef>
                <a:spcPct val="0"/>
              </a:spcBef>
              <a:buFont typeface="Arial"/>
              <a:buChar char="•"/>
            </a:pPr>
            <a:r>
              <a:rPr lang="en-US" sz="1999">
                <a:solidFill>
                  <a:srgbClr val="013088"/>
                </a:solidFill>
                <a:latin typeface="Montserrat"/>
                <a:ea typeface="Montserrat"/>
                <a:cs typeface="Montserrat"/>
                <a:sym typeface="Montserrat"/>
              </a:rPr>
              <a:t>“The subscription still offers exceptional value: professional color accuracy, efficient workflows, and included technical support.”</a:t>
            </a:r>
          </a:p>
          <a:p>
            <a:pPr marL="431799" lvl="1" indent="-215899" algn="l">
              <a:lnSpc>
                <a:spcPts val="2800"/>
              </a:lnSpc>
              <a:spcBef>
                <a:spcPct val="0"/>
              </a:spcBef>
              <a:buFont typeface="Arial"/>
              <a:buChar char="•"/>
            </a:pPr>
            <a:r>
              <a:rPr lang="en-US" sz="1999">
                <a:solidFill>
                  <a:srgbClr val="013088"/>
                </a:solidFill>
                <a:latin typeface="Montserrat"/>
                <a:ea typeface="Montserrat"/>
                <a:cs typeface="Montserrat"/>
                <a:sym typeface="Montserrat"/>
              </a:rPr>
              <a:t>“We remain committed to helping customers succeed with ONYX Go.”</a:t>
            </a:r>
          </a:p>
          <a:p>
            <a:pPr algn="l">
              <a:lnSpc>
                <a:spcPts val="2799"/>
              </a:lnSpc>
              <a:spcBef>
                <a:spcPct val="0"/>
              </a:spcBef>
            </a:pPr>
            <a:endParaRPr lang="en-US" sz="1999">
              <a:solidFill>
                <a:srgbClr val="013088"/>
              </a:solidFill>
              <a:latin typeface="Montserrat"/>
              <a:ea typeface="Montserrat"/>
              <a:cs typeface="Montserrat"/>
              <a:sym typeface="Montserrat"/>
            </a:endParaRPr>
          </a:p>
          <a:p>
            <a:pPr algn="l">
              <a:lnSpc>
                <a:spcPts val="2800"/>
              </a:lnSpc>
              <a:spcBef>
                <a:spcPct val="0"/>
              </a:spcBef>
            </a:pPr>
            <a:r>
              <a:rPr lang="en-US" sz="1999" b="1">
                <a:solidFill>
                  <a:srgbClr val="013088"/>
                </a:solidFill>
                <a:latin typeface="Montserrat Bold"/>
                <a:ea typeface="Montserrat Bold"/>
                <a:cs typeface="Montserrat Bold"/>
                <a:sym typeface="Montserrat Bold"/>
              </a:rPr>
              <a:t>Suggested Messaging for End Users</a:t>
            </a:r>
          </a:p>
          <a:p>
            <a:pPr marL="431799" lvl="1" indent="-215899" algn="l">
              <a:lnSpc>
                <a:spcPts val="2800"/>
              </a:lnSpc>
              <a:spcBef>
                <a:spcPct val="0"/>
              </a:spcBef>
              <a:buFont typeface="Arial"/>
              <a:buChar char="•"/>
            </a:pPr>
            <a:r>
              <a:rPr lang="en-US" sz="1999">
                <a:solidFill>
                  <a:srgbClr val="013088"/>
                </a:solidFill>
                <a:latin typeface="Montserrat"/>
                <a:ea typeface="Montserrat"/>
                <a:cs typeface="Montserrat"/>
                <a:sym typeface="Montserrat"/>
              </a:rPr>
              <a:t>“Your tools are only getting better — and still cost-effective.”</a:t>
            </a:r>
          </a:p>
          <a:p>
            <a:pPr marL="431799" lvl="1" indent="-215899" algn="l">
              <a:lnSpc>
                <a:spcPts val="2799"/>
              </a:lnSpc>
              <a:spcBef>
                <a:spcPct val="0"/>
              </a:spcBef>
              <a:buFont typeface="Arial"/>
              <a:buChar char="•"/>
            </a:pPr>
            <a:r>
              <a:rPr lang="en-US" sz="1999">
                <a:solidFill>
                  <a:srgbClr val="013088"/>
                </a:solidFill>
                <a:latin typeface="Montserrat"/>
                <a:ea typeface="Montserrat"/>
                <a:cs typeface="Montserrat"/>
                <a:sym typeface="Montserrat"/>
              </a:rPr>
              <a:t>“With ONYX Go, you’re always up to date and supported — no extra fees, no hardware keys.”</a:t>
            </a:r>
          </a:p>
          <a:p>
            <a:pPr algn="l">
              <a:lnSpc>
                <a:spcPts val="2799"/>
              </a:lnSpc>
              <a:spcBef>
                <a:spcPct val="0"/>
              </a:spcBef>
            </a:pPr>
            <a:endParaRPr lang="en-US" sz="1999">
              <a:solidFill>
                <a:srgbClr val="013088"/>
              </a:solidFill>
              <a:latin typeface="Montserrat"/>
              <a:ea typeface="Montserrat"/>
              <a:cs typeface="Montserrat"/>
              <a:sym typeface="Montserrat"/>
            </a:endParaRPr>
          </a:p>
          <a:p>
            <a:pPr algn="l">
              <a:lnSpc>
                <a:spcPts val="2800"/>
              </a:lnSpc>
              <a:spcBef>
                <a:spcPct val="0"/>
              </a:spcBef>
            </a:pPr>
            <a:r>
              <a:rPr lang="en-US" sz="1999" b="1">
                <a:solidFill>
                  <a:srgbClr val="013088"/>
                </a:solidFill>
                <a:latin typeface="Montserrat Bold"/>
                <a:ea typeface="Montserrat Bold"/>
                <a:cs typeface="Montserrat Bold"/>
                <a:sym typeface="Montserrat Bold"/>
              </a:rPr>
              <a:t>Reseller Tips</a:t>
            </a:r>
          </a:p>
          <a:p>
            <a:pPr marL="431799" lvl="1" indent="-215899" algn="l">
              <a:lnSpc>
                <a:spcPts val="2800"/>
              </a:lnSpc>
              <a:spcBef>
                <a:spcPct val="0"/>
              </a:spcBef>
              <a:buFont typeface="Arial"/>
              <a:buChar char="•"/>
            </a:pPr>
            <a:r>
              <a:rPr lang="en-US" sz="1999">
                <a:solidFill>
                  <a:srgbClr val="013088"/>
                </a:solidFill>
                <a:latin typeface="Montserrat"/>
                <a:ea typeface="Montserrat"/>
                <a:cs typeface="Montserrat"/>
                <a:sym typeface="Montserrat"/>
              </a:rPr>
              <a:t>Be proactive: notify your customers early to avoid surprises.</a:t>
            </a:r>
          </a:p>
          <a:p>
            <a:pPr marL="431799" lvl="1" indent="-215899" algn="l">
              <a:lnSpc>
                <a:spcPts val="2800"/>
              </a:lnSpc>
              <a:spcBef>
                <a:spcPct val="0"/>
              </a:spcBef>
              <a:buFont typeface="Arial"/>
              <a:buChar char="•"/>
            </a:pPr>
            <a:r>
              <a:rPr lang="en-US" sz="1999">
                <a:solidFill>
                  <a:srgbClr val="013088"/>
                </a:solidFill>
                <a:latin typeface="Montserrat"/>
                <a:ea typeface="Montserrat"/>
                <a:cs typeface="Montserrat"/>
                <a:sym typeface="Montserrat"/>
              </a:rPr>
              <a:t>Recommend prepaid annual subscriptions for customers seeking price protection.</a:t>
            </a:r>
          </a:p>
          <a:p>
            <a:pPr marL="431799" lvl="1" indent="-215899" algn="l">
              <a:lnSpc>
                <a:spcPts val="2799"/>
              </a:lnSpc>
              <a:spcBef>
                <a:spcPct val="0"/>
              </a:spcBef>
              <a:buFont typeface="Arial"/>
              <a:buChar char="•"/>
            </a:pPr>
            <a:r>
              <a:rPr lang="en-US" sz="1999">
                <a:solidFill>
                  <a:srgbClr val="013088"/>
                </a:solidFill>
                <a:latin typeface="Montserrat"/>
                <a:ea typeface="Montserrat"/>
                <a:cs typeface="Montserrat"/>
                <a:sym typeface="Montserrat"/>
              </a:rPr>
              <a:t>Use the marketing assets and FAQs provided by ONYX to guide conversations.</a:t>
            </a:r>
          </a:p>
          <a:p>
            <a:pPr marL="431799" lvl="1" indent="-215899" algn="l">
              <a:lnSpc>
                <a:spcPts val="2800"/>
              </a:lnSpc>
              <a:spcBef>
                <a:spcPct val="0"/>
              </a:spcBef>
              <a:buFont typeface="Arial"/>
              <a:buChar char="•"/>
            </a:pPr>
            <a:r>
              <a:rPr lang="en-US" sz="1999">
                <a:solidFill>
                  <a:srgbClr val="013088"/>
                </a:solidFill>
                <a:latin typeface="Montserrat"/>
                <a:ea typeface="Montserrat"/>
                <a:cs typeface="Montserrat"/>
                <a:sym typeface="Montserrat"/>
              </a:rPr>
              <a:t>Update your reseller landing pages and URLs to reflect the new pricing by May 1, 2025.</a:t>
            </a:r>
          </a:p>
          <a:p>
            <a:pPr algn="l">
              <a:lnSpc>
                <a:spcPts val="2799"/>
              </a:lnSpc>
              <a:spcBef>
                <a:spcPct val="0"/>
              </a:spcBef>
            </a:pPr>
            <a:endParaRPr lang="en-US" sz="1999">
              <a:solidFill>
                <a:srgbClr val="013088"/>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86512" y="647699"/>
            <a:ext cx="16992600" cy="1143005"/>
            <a:chOff x="0" y="0"/>
            <a:chExt cx="22656800" cy="1524007"/>
          </a:xfrm>
        </p:grpSpPr>
        <p:sp>
          <p:nvSpPr>
            <p:cNvPr id="3" name="Freeform 3"/>
            <p:cNvSpPr/>
            <p:nvPr/>
          </p:nvSpPr>
          <p:spPr>
            <a:xfrm>
              <a:off x="0" y="0"/>
              <a:ext cx="22656800" cy="1524007"/>
            </a:xfrm>
            <a:custGeom>
              <a:avLst/>
              <a:gdLst/>
              <a:ahLst/>
              <a:cxnLst/>
              <a:rect l="l" t="t" r="r" b="b"/>
              <a:pathLst>
                <a:path w="22656800" h="1524007">
                  <a:moveTo>
                    <a:pt x="0" y="0"/>
                  </a:moveTo>
                  <a:lnTo>
                    <a:pt x="22656800" y="0"/>
                  </a:lnTo>
                  <a:lnTo>
                    <a:pt x="22656800" y="1524007"/>
                  </a:lnTo>
                  <a:lnTo>
                    <a:pt x="0" y="1524007"/>
                  </a:lnTo>
                  <a:close/>
                </a:path>
              </a:pathLst>
            </a:custGeom>
            <a:solidFill>
              <a:srgbClr val="000000">
                <a:alpha val="0"/>
              </a:srgbClr>
            </a:solidFill>
          </p:spPr>
          <p:txBody>
            <a:bodyPr/>
            <a:lstStyle/>
            <a:p>
              <a:endParaRPr lang="en-US"/>
            </a:p>
          </p:txBody>
        </p:sp>
        <p:sp>
          <p:nvSpPr>
            <p:cNvPr id="4" name="TextBox 4"/>
            <p:cNvSpPr txBox="1"/>
            <p:nvPr/>
          </p:nvSpPr>
          <p:spPr>
            <a:xfrm>
              <a:off x="0" y="57150"/>
              <a:ext cx="22656800" cy="1466857"/>
            </a:xfrm>
            <a:prstGeom prst="rect">
              <a:avLst/>
            </a:prstGeom>
          </p:spPr>
          <p:txBody>
            <a:bodyPr lIns="0" tIns="0" rIns="0" bIns="0" rtlCol="0" anchor="ctr"/>
            <a:lstStyle/>
            <a:p>
              <a:pPr algn="l">
                <a:lnSpc>
                  <a:spcPts val="5832"/>
                </a:lnSpc>
              </a:pPr>
              <a:r>
                <a:rPr lang="en-US" sz="5400" b="1">
                  <a:solidFill>
                    <a:srgbClr val="1E3F81"/>
                  </a:solidFill>
                  <a:latin typeface="Montserrat Bold"/>
                  <a:ea typeface="Montserrat Bold"/>
                  <a:cs typeface="Montserrat Bold"/>
                  <a:sym typeface="Montserrat Bold"/>
                </a:rPr>
                <a:t>Email Marketing Example </a:t>
              </a:r>
            </a:p>
          </p:txBody>
        </p:sp>
      </p:grpSp>
      <p:sp>
        <p:nvSpPr>
          <p:cNvPr id="5" name="TextBox 5"/>
          <p:cNvSpPr txBox="1"/>
          <p:nvPr/>
        </p:nvSpPr>
        <p:spPr>
          <a:xfrm>
            <a:off x="1879957" y="1933449"/>
            <a:ext cx="7804677" cy="7221855"/>
          </a:xfrm>
          <a:prstGeom prst="rect">
            <a:avLst/>
          </a:prstGeom>
        </p:spPr>
        <p:txBody>
          <a:bodyPr lIns="0" tIns="0" rIns="0" bIns="0" rtlCol="0" anchor="t">
            <a:spAutoFit/>
          </a:bodyPr>
          <a:lstStyle/>
          <a:p>
            <a:pPr algn="l">
              <a:lnSpc>
                <a:spcPts val="2520"/>
              </a:lnSpc>
            </a:pPr>
            <a:endParaRPr dirty="0"/>
          </a:p>
          <a:p>
            <a:pPr algn="l">
              <a:lnSpc>
                <a:spcPts val="2520"/>
              </a:lnSpc>
            </a:pPr>
            <a:endParaRPr dirty="0"/>
          </a:p>
          <a:p>
            <a:pPr algn="l">
              <a:lnSpc>
                <a:spcPts val="2520"/>
              </a:lnSpc>
            </a:pPr>
            <a:r>
              <a:rPr lang="en-US" sz="1800" dirty="0">
                <a:solidFill>
                  <a:srgbClr val="013088"/>
                </a:solidFill>
                <a:latin typeface="Montserrat"/>
                <a:ea typeface="Montserrat"/>
                <a:cs typeface="Montserrat"/>
                <a:sym typeface="Montserrat"/>
              </a:rPr>
              <a:t>Important Update: ONYX Go Pricing Adjustment</a:t>
            </a:r>
          </a:p>
          <a:p>
            <a:pPr algn="l">
              <a:lnSpc>
                <a:spcPts val="2520"/>
              </a:lnSpc>
              <a:spcBef>
                <a:spcPct val="0"/>
              </a:spcBef>
            </a:pPr>
            <a:r>
              <a:rPr lang="en-US" sz="1800" dirty="0">
                <a:solidFill>
                  <a:srgbClr val="013088"/>
                </a:solidFill>
                <a:latin typeface="Montserrat"/>
                <a:ea typeface="Montserrat"/>
                <a:cs typeface="Montserrat"/>
                <a:sym typeface="Montserrat"/>
              </a:rPr>
              <a:t>Dear First Name, </a:t>
            </a:r>
          </a:p>
          <a:p>
            <a:pPr algn="l">
              <a:lnSpc>
                <a:spcPts val="2520"/>
              </a:lnSpc>
              <a:spcBef>
                <a:spcPct val="0"/>
              </a:spcBef>
            </a:pPr>
            <a:endParaRPr lang="en-US" sz="1800" dirty="0">
              <a:solidFill>
                <a:srgbClr val="013088"/>
              </a:solidFill>
              <a:latin typeface="Montserrat"/>
              <a:ea typeface="Montserrat"/>
              <a:cs typeface="Montserrat"/>
              <a:sym typeface="Montserrat"/>
            </a:endParaRPr>
          </a:p>
          <a:p>
            <a:pPr algn="l">
              <a:lnSpc>
                <a:spcPts val="2520"/>
              </a:lnSpc>
              <a:spcBef>
                <a:spcPct val="0"/>
              </a:spcBef>
            </a:pPr>
            <a:r>
              <a:rPr lang="en-US" sz="1800" dirty="0">
                <a:solidFill>
                  <a:srgbClr val="013088"/>
                </a:solidFill>
                <a:latin typeface="Montserrat"/>
                <a:ea typeface="Montserrat"/>
                <a:cs typeface="Montserrat"/>
                <a:sym typeface="Montserrat"/>
              </a:rPr>
              <a:t>We appreciate your support and trust in ONYX Go. To continue providing industry-leading RIP software that enhances productivity and streamlines printing workflows, a pricing adjustment will take effect on May 1, 2025.</a:t>
            </a:r>
          </a:p>
          <a:p>
            <a:pPr algn="l">
              <a:lnSpc>
                <a:spcPts val="2520"/>
              </a:lnSpc>
              <a:spcBef>
                <a:spcPct val="0"/>
              </a:spcBef>
            </a:pPr>
            <a:endParaRPr lang="en-US" sz="1800" dirty="0">
              <a:solidFill>
                <a:srgbClr val="013088"/>
              </a:solidFill>
              <a:latin typeface="Montserrat"/>
              <a:ea typeface="Montserrat"/>
              <a:cs typeface="Montserrat"/>
              <a:sym typeface="Montserrat"/>
            </a:endParaRPr>
          </a:p>
          <a:p>
            <a:pPr algn="l">
              <a:lnSpc>
                <a:spcPts val="2520"/>
              </a:lnSpc>
              <a:spcBef>
                <a:spcPct val="0"/>
              </a:spcBef>
            </a:pPr>
            <a:r>
              <a:rPr lang="en-US" sz="1800" dirty="0">
                <a:solidFill>
                  <a:srgbClr val="013088"/>
                </a:solidFill>
                <a:latin typeface="Montserrat"/>
                <a:ea typeface="Montserrat"/>
                <a:cs typeface="Montserrat"/>
                <a:sym typeface="Montserrat"/>
              </a:rPr>
              <a:t>The new pricing will be:</a:t>
            </a:r>
          </a:p>
          <a:p>
            <a:pPr marL="388620" lvl="1" indent="-194310" algn="l">
              <a:lnSpc>
                <a:spcPts val="2520"/>
              </a:lnSpc>
              <a:spcBef>
                <a:spcPct val="0"/>
              </a:spcBef>
              <a:buFont typeface="Arial"/>
              <a:buChar char="•"/>
            </a:pPr>
            <a:r>
              <a:rPr lang="en-US" sz="1800" dirty="0">
                <a:solidFill>
                  <a:srgbClr val="013088"/>
                </a:solidFill>
                <a:latin typeface="Montserrat"/>
                <a:ea typeface="Montserrat"/>
                <a:cs typeface="Montserrat"/>
                <a:sym typeface="Montserrat"/>
              </a:rPr>
              <a:t>ONYX Go Lite: USD$52.95 </a:t>
            </a:r>
          </a:p>
          <a:p>
            <a:pPr marL="388620" lvl="1" indent="-194310" algn="l">
              <a:lnSpc>
                <a:spcPts val="2520"/>
              </a:lnSpc>
              <a:spcBef>
                <a:spcPct val="0"/>
              </a:spcBef>
              <a:buFont typeface="Arial"/>
              <a:buChar char="•"/>
            </a:pPr>
            <a:r>
              <a:rPr lang="en-US" sz="1800" dirty="0">
                <a:solidFill>
                  <a:srgbClr val="013088"/>
                </a:solidFill>
                <a:latin typeface="Montserrat"/>
                <a:ea typeface="Montserrat"/>
                <a:cs typeface="Montserrat"/>
                <a:sym typeface="Montserrat"/>
              </a:rPr>
              <a:t>ONYX Go Plus: USD$104.95 </a:t>
            </a:r>
          </a:p>
          <a:p>
            <a:pPr algn="l">
              <a:lnSpc>
                <a:spcPts val="2520"/>
              </a:lnSpc>
              <a:spcBef>
                <a:spcPct val="0"/>
              </a:spcBef>
            </a:pPr>
            <a:r>
              <a:rPr lang="en-US" sz="1800" dirty="0">
                <a:solidFill>
                  <a:srgbClr val="013088"/>
                </a:solidFill>
                <a:latin typeface="Montserrat"/>
                <a:ea typeface="Montserrat"/>
                <a:cs typeface="Montserrat"/>
                <a:sym typeface="Montserrat"/>
              </a:rPr>
              <a:t>This change reflects our commitment to ongoing innovation and delivering the best possible experience. If you have any questions or need assistance, please contact </a:t>
            </a:r>
            <a:r>
              <a:rPr lang="en-US" sz="1800" u="sng" dirty="0">
                <a:solidFill>
                  <a:srgbClr val="013088"/>
                </a:solidFill>
                <a:latin typeface="Montserrat"/>
                <a:ea typeface="Montserrat"/>
                <a:cs typeface="Montserrat"/>
                <a:sym typeface="Montserrat"/>
                <a:hlinkClick r:id="rId2" tooltip="mailto:sales@onyxgfx.com"/>
              </a:rPr>
              <a:t>sales@onyxgfx.com</a:t>
            </a:r>
            <a:r>
              <a:rPr lang="en-US" sz="1800" dirty="0">
                <a:solidFill>
                  <a:srgbClr val="013088"/>
                </a:solidFill>
                <a:latin typeface="Montserrat"/>
                <a:ea typeface="Montserrat"/>
                <a:cs typeface="Montserrat"/>
                <a:sym typeface="Montserrat"/>
              </a:rPr>
              <a:t>. </a:t>
            </a:r>
          </a:p>
          <a:p>
            <a:pPr algn="l">
              <a:lnSpc>
                <a:spcPts val="2520"/>
              </a:lnSpc>
              <a:spcBef>
                <a:spcPct val="0"/>
              </a:spcBef>
            </a:pPr>
            <a:endParaRPr lang="en-US" sz="1800" dirty="0">
              <a:solidFill>
                <a:srgbClr val="013088"/>
              </a:solidFill>
              <a:latin typeface="Montserrat"/>
              <a:ea typeface="Montserrat"/>
              <a:cs typeface="Montserrat"/>
              <a:sym typeface="Montserrat"/>
            </a:endParaRPr>
          </a:p>
          <a:p>
            <a:pPr algn="l">
              <a:lnSpc>
                <a:spcPts val="2520"/>
              </a:lnSpc>
              <a:spcBef>
                <a:spcPct val="0"/>
              </a:spcBef>
            </a:pPr>
            <a:r>
              <a:rPr lang="en-US" sz="1800" dirty="0">
                <a:solidFill>
                  <a:srgbClr val="013088"/>
                </a:solidFill>
                <a:latin typeface="Montserrat"/>
                <a:ea typeface="Montserrat"/>
                <a:cs typeface="Montserrat"/>
                <a:sym typeface="Montserrat"/>
              </a:rPr>
              <a:t>Thank you for being a valued Onyx user. We look forward to supporting your success.</a:t>
            </a:r>
          </a:p>
          <a:p>
            <a:pPr algn="l">
              <a:lnSpc>
                <a:spcPts val="2520"/>
              </a:lnSpc>
              <a:spcBef>
                <a:spcPct val="0"/>
              </a:spcBef>
            </a:pPr>
            <a:endParaRPr lang="en-US" sz="1800" dirty="0">
              <a:solidFill>
                <a:srgbClr val="013088"/>
              </a:solidFill>
              <a:latin typeface="Montserrat"/>
              <a:ea typeface="Montserrat"/>
              <a:cs typeface="Montserrat"/>
              <a:sym typeface="Montserrat"/>
            </a:endParaRPr>
          </a:p>
          <a:p>
            <a:pPr algn="l">
              <a:lnSpc>
                <a:spcPts val="2520"/>
              </a:lnSpc>
              <a:spcBef>
                <a:spcPct val="0"/>
              </a:spcBef>
            </a:pPr>
            <a:r>
              <a:rPr lang="en-US" sz="1800" dirty="0">
                <a:solidFill>
                  <a:srgbClr val="013088"/>
                </a:solidFill>
                <a:latin typeface="Montserrat"/>
                <a:ea typeface="Montserrat"/>
                <a:cs typeface="Montserrat"/>
                <a:sym typeface="Montserrat"/>
              </a:rPr>
              <a:t>Sincerely,</a:t>
            </a:r>
          </a:p>
          <a:p>
            <a:pPr algn="l">
              <a:lnSpc>
                <a:spcPts val="2520"/>
              </a:lnSpc>
              <a:spcBef>
                <a:spcPct val="0"/>
              </a:spcBef>
            </a:pPr>
            <a:r>
              <a:rPr lang="en-US" sz="1800" dirty="0">
                <a:solidFill>
                  <a:srgbClr val="013088"/>
                </a:solidFill>
                <a:latin typeface="Montserrat"/>
                <a:ea typeface="Montserrat"/>
                <a:cs typeface="Montserrat"/>
                <a:sym typeface="Montserrat"/>
              </a:rPr>
              <a:t> The Onyx Graphics Team</a:t>
            </a:r>
          </a:p>
          <a:p>
            <a:pPr algn="l">
              <a:lnSpc>
                <a:spcPts val="2520"/>
              </a:lnSpc>
              <a:spcBef>
                <a:spcPct val="0"/>
              </a:spcBef>
            </a:pPr>
            <a:endParaRPr lang="en-US" sz="1800" dirty="0">
              <a:solidFill>
                <a:srgbClr val="013088"/>
              </a:solidFill>
              <a:latin typeface="Montserrat"/>
              <a:ea typeface="Montserrat"/>
              <a:cs typeface="Montserrat"/>
              <a:sym typeface="Montserrat"/>
            </a:endParaRPr>
          </a:p>
        </p:txBody>
      </p:sp>
      <p:grpSp>
        <p:nvGrpSpPr>
          <p:cNvPr id="6" name="Group 2">
            <a:extLst>
              <a:ext uri="{FF2B5EF4-FFF2-40B4-BE49-F238E27FC236}">
                <a16:creationId xmlns:a16="http://schemas.microsoft.com/office/drawing/2014/main" id="{CB2DD5D2-48DB-DDFB-F335-DC115ABFCBD4}"/>
              </a:ext>
            </a:extLst>
          </p:cNvPr>
          <p:cNvGrpSpPr/>
          <p:nvPr/>
        </p:nvGrpSpPr>
        <p:grpSpPr>
          <a:xfrm>
            <a:off x="801781" y="9629775"/>
            <a:ext cx="1816817" cy="384992"/>
            <a:chOff x="0" y="0"/>
            <a:chExt cx="2422423" cy="513323"/>
          </a:xfrm>
        </p:grpSpPr>
        <p:sp>
          <p:nvSpPr>
            <p:cNvPr id="7" name="Freeform 3">
              <a:extLst>
                <a:ext uri="{FF2B5EF4-FFF2-40B4-BE49-F238E27FC236}">
                  <a16:creationId xmlns:a16="http://schemas.microsoft.com/office/drawing/2014/main" id="{12BE8A01-FB21-1C6C-E05E-C3E90427211B}"/>
                </a:ext>
              </a:extLst>
            </p:cNvPr>
            <p:cNvSpPr/>
            <p:nvPr/>
          </p:nvSpPr>
          <p:spPr>
            <a:xfrm>
              <a:off x="0" y="0"/>
              <a:ext cx="2422398" cy="513334"/>
            </a:xfrm>
            <a:custGeom>
              <a:avLst/>
              <a:gdLst/>
              <a:ahLst/>
              <a:cxnLst/>
              <a:rect l="l" t="t" r="r" b="b"/>
              <a:pathLst>
                <a:path w="2422398" h="513334">
                  <a:moveTo>
                    <a:pt x="0" y="0"/>
                  </a:moveTo>
                  <a:lnTo>
                    <a:pt x="2422398" y="0"/>
                  </a:lnTo>
                  <a:lnTo>
                    <a:pt x="2422398" y="513334"/>
                  </a:lnTo>
                  <a:lnTo>
                    <a:pt x="0" y="513334"/>
                  </a:lnTo>
                  <a:lnTo>
                    <a:pt x="0" y="0"/>
                  </a:lnTo>
                  <a:close/>
                </a:path>
              </a:pathLst>
            </a:custGeom>
            <a:blipFill>
              <a:blip r:embed="rId3"/>
              <a:stretch>
                <a:fillRect r="-1" b="2"/>
              </a:stretch>
            </a:blipFill>
          </p:spPr>
          <p:txBody>
            <a:bodyPr/>
            <a:lstStyle/>
            <a:p>
              <a:endParaRPr lang="en-US"/>
            </a:p>
          </p:txBody>
        </p:sp>
      </p:grpSp>
      <p:grpSp>
        <p:nvGrpSpPr>
          <p:cNvPr id="8" name="Group 4">
            <a:extLst>
              <a:ext uri="{FF2B5EF4-FFF2-40B4-BE49-F238E27FC236}">
                <a16:creationId xmlns:a16="http://schemas.microsoft.com/office/drawing/2014/main" id="{409AEBBD-C638-C2B2-4F98-6B324B548711}"/>
              </a:ext>
            </a:extLst>
          </p:cNvPr>
          <p:cNvGrpSpPr/>
          <p:nvPr/>
        </p:nvGrpSpPr>
        <p:grpSpPr>
          <a:xfrm>
            <a:off x="-19049" y="9429749"/>
            <a:ext cx="18326100" cy="38101"/>
            <a:chOff x="0" y="0"/>
            <a:chExt cx="24434800" cy="50801"/>
          </a:xfrm>
        </p:grpSpPr>
        <p:sp>
          <p:nvSpPr>
            <p:cNvPr id="9" name="Freeform 5">
              <a:extLst>
                <a:ext uri="{FF2B5EF4-FFF2-40B4-BE49-F238E27FC236}">
                  <a16:creationId xmlns:a16="http://schemas.microsoft.com/office/drawing/2014/main" id="{C3DDB41F-DF1F-8EE8-B46A-1411EA6E58BE}"/>
                </a:ext>
              </a:extLst>
            </p:cNvPr>
            <p:cNvSpPr/>
            <p:nvPr/>
          </p:nvSpPr>
          <p:spPr>
            <a:xfrm>
              <a:off x="25400" y="0"/>
              <a:ext cx="24384000" cy="50800"/>
            </a:xfrm>
            <a:custGeom>
              <a:avLst/>
              <a:gdLst/>
              <a:ahLst/>
              <a:cxnLst/>
              <a:rect l="l" t="t" r="r" b="b"/>
              <a:pathLst>
                <a:path w="24384000" h="50800">
                  <a:moveTo>
                    <a:pt x="0" y="0"/>
                  </a:moveTo>
                  <a:lnTo>
                    <a:pt x="24384000" y="0"/>
                  </a:lnTo>
                  <a:lnTo>
                    <a:pt x="24384000" y="50800"/>
                  </a:lnTo>
                  <a:lnTo>
                    <a:pt x="0" y="50800"/>
                  </a:lnTo>
                  <a:close/>
                </a:path>
              </a:pathLst>
            </a:custGeom>
            <a:solidFill>
              <a:srgbClr val="013088"/>
            </a:solidFill>
          </p:spPr>
          <p:txBody>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2112177" y="1920574"/>
            <a:ext cx="6585792" cy="3169412"/>
          </a:xfrm>
          <a:custGeom>
            <a:avLst/>
            <a:gdLst/>
            <a:ahLst/>
            <a:cxnLst/>
            <a:rect l="l" t="t" r="r" b="b"/>
            <a:pathLst>
              <a:path w="6585792" h="3169412">
                <a:moveTo>
                  <a:pt x="0" y="0"/>
                </a:moveTo>
                <a:lnTo>
                  <a:pt x="6585792" y="0"/>
                </a:lnTo>
                <a:lnTo>
                  <a:pt x="6585792" y="3169413"/>
                </a:lnTo>
                <a:lnTo>
                  <a:pt x="0" y="3169413"/>
                </a:lnTo>
                <a:lnTo>
                  <a:pt x="0" y="0"/>
                </a:lnTo>
                <a:close/>
              </a:path>
            </a:pathLst>
          </a:custGeom>
          <a:blipFill>
            <a:blip r:embed="rId2"/>
            <a:stretch>
              <a:fillRect/>
            </a:stretch>
          </a:blipFill>
        </p:spPr>
        <p:txBody>
          <a:bodyPr/>
          <a:lstStyle/>
          <a:p>
            <a:endParaRPr lang="en-US"/>
          </a:p>
        </p:txBody>
      </p:sp>
      <p:grpSp>
        <p:nvGrpSpPr>
          <p:cNvPr id="3" name="Group 3"/>
          <p:cNvGrpSpPr/>
          <p:nvPr/>
        </p:nvGrpSpPr>
        <p:grpSpPr>
          <a:xfrm>
            <a:off x="801781" y="9629775"/>
            <a:ext cx="1816817" cy="384992"/>
            <a:chOff x="0" y="0"/>
            <a:chExt cx="2422423" cy="513323"/>
          </a:xfrm>
        </p:grpSpPr>
        <p:sp>
          <p:nvSpPr>
            <p:cNvPr id="4" name="Freeform 4"/>
            <p:cNvSpPr/>
            <p:nvPr/>
          </p:nvSpPr>
          <p:spPr>
            <a:xfrm>
              <a:off x="0" y="0"/>
              <a:ext cx="2422398" cy="513334"/>
            </a:xfrm>
            <a:custGeom>
              <a:avLst/>
              <a:gdLst/>
              <a:ahLst/>
              <a:cxnLst/>
              <a:rect l="l" t="t" r="r" b="b"/>
              <a:pathLst>
                <a:path w="2422398" h="513334">
                  <a:moveTo>
                    <a:pt x="0" y="0"/>
                  </a:moveTo>
                  <a:lnTo>
                    <a:pt x="2422398" y="0"/>
                  </a:lnTo>
                  <a:lnTo>
                    <a:pt x="2422398" y="513334"/>
                  </a:lnTo>
                  <a:lnTo>
                    <a:pt x="0" y="513334"/>
                  </a:lnTo>
                  <a:lnTo>
                    <a:pt x="0" y="0"/>
                  </a:lnTo>
                  <a:close/>
                </a:path>
              </a:pathLst>
            </a:custGeom>
            <a:blipFill>
              <a:blip r:embed="rId3"/>
              <a:stretch>
                <a:fillRect r="-1" b="2"/>
              </a:stretch>
            </a:blipFill>
          </p:spPr>
          <p:txBody>
            <a:bodyPr/>
            <a:lstStyle/>
            <a:p>
              <a:endParaRPr lang="en-US"/>
            </a:p>
          </p:txBody>
        </p:sp>
      </p:grpSp>
      <p:grpSp>
        <p:nvGrpSpPr>
          <p:cNvPr id="5" name="Group 5"/>
          <p:cNvGrpSpPr/>
          <p:nvPr/>
        </p:nvGrpSpPr>
        <p:grpSpPr>
          <a:xfrm>
            <a:off x="-19049" y="9429749"/>
            <a:ext cx="18326100" cy="38101"/>
            <a:chOff x="0" y="0"/>
            <a:chExt cx="24434800" cy="50801"/>
          </a:xfrm>
        </p:grpSpPr>
        <p:sp>
          <p:nvSpPr>
            <p:cNvPr id="6" name="Freeform 6"/>
            <p:cNvSpPr/>
            <p:nvPr/>
          </p:nvSpPr>
          <p:spPr>
            <a:xfrm>
              <a:off x="25400" y="0"/>
              <a:ext cx="24384000" cy="50800"/>
            </a:xfrm>
            <a:custGeom>
              <a:avLst/>
              <a:gdLst/>
              <a:ahLst/>
              <a:cxnLst/>
              <a:rect l="l" t="t" r="r" b="b"/>
              <a:pathLst>
                <a:path w="24384000" h="50800">
                  <a:moveTo>
                    <a:pt x="0" y="0"/>
                  </a:moveTo>
                  <a:lnTo>
                    <a:pt x="24384000" y="0"/>
                  </a:lnTo>
                  <a:lnTo>
                    <a:pt x="24384000" y="50800"/>
                  </a:lnTo>
                  <a:lnTo>
                    <a:pt x="0" y="50800"/>
                  </a:lnTo>
                  <a:close/>
                </a:path>
              </a:pathLst>
            </a:custGeom>
            <a:solidFill>
              <a:srgbClr val="013088"/>
            </a:solidFill>
          </p:spPr>
          <p:txBody>
            <a:bodyPr/>
            <a:lstStyle/>
            <a:p>
              <a:endParaRPr lang="en-US"/>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667</Words>
  <Application>Microsoft Office PowerPoint</Application>
  <PresentationFormat>Custom</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Montserrat</vt:lpstr>
      <vt:lpstr>Arial</vt:lpstr>
      <vt:lpstr>Montserrat Bold</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Sustaining Innovation ONYX Go Subscription Update (NOT FINAL) </dc:title>
  <cp:lastModifiedBy>Cecilia Li</cp:lastModifiedBy>
  <cp:revision>2</cp:revision>
  <dcterms:created xsi:type="dcterms:W3CDTF">2006-08-16T00:00:00Z</dcterms:created>
  <dcterms:modified xsi:type="dcterms:W3CDTF">2025-04-02T15:32:28Z</dcterms:modified>
  <dc:identifier>DAGjbgiBllw</dc:identifier>
</cp:coreProperties>
</file>