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DM Sans" pitchFamily="2" charset="0"/>
      <p:regular r:id="rId25"/>
    </p:embeddedFont>
    <p:embeddedFont>
      <p:font typeface="DM Sans Bold"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17EED2-79A5-4D75-BBEE-BAB8EBF46946}" v="1" dt="2026-10-05T13:42:53.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hyperlink" Target="http://www.onyxgfx.com" TargetMode="External"/><Relationship Id="rId2" Type="http://schemas.openxmlformats.org/officeDocument/2006/relationships/hyperlink" Target="mailto:sales@onyxgfx.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0"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283984" y="9079864"/>
            <a:ext cx="1506152" cy="315728"/>
          </a:xfrm>
          <a:prstGeom prst="rect">
            <a:avLst/>
          </a:prstGeom>
        </p:spPr>
        <p:txBody>
          <a:bodyPr lIns="0" tIns="0" rIns="0" bIns="0" rtlCol="0" anchor="t">
            <a:spAutoFit/>
          </a:bodyPr>
          <a:lstStyle/>
          <a:p>
            <a:pPr algn="l">
              <a:lnSpc>
                <a:spcPts val="1957"/>
              </a:lnSpc>
            </a:pPr>
            <a:r>
              <a:rPr lang="en-US" sz="1398">
                <a:solidFill>
                  <a:srgbClr val="013088"/>
                </a:solidFill>
                <a:latin typeface="DM Sans"/>
                <a:ea typeface="DM Sans"/>
                <a:cs typeface="DM Sans"/>
                <a:sym typeface="DM Sans"/>
              </a:rPr>
              <a:t>Address</a:t>
            </a:r>
          </a:p>
        </p:txBody>
      </p:sp>
      <p:sp>
        <p:nvSpPr>
          <p:cNvPr id="13" name="TextBox 13"/>
          <p:cNvSpPr txBox="1"/>
          <p:nvPr/>
        </p:nvSpPr>
        <p:spPr>
          <a:xfrm>
            <a:off x="1283984" y="9408215"/>
            <a:ext cx="2185546" cy="484778"/>
          </a:xfrm>
          <a:prstGeom prst="rect">
            <a:avLst/>
          </a:prstGeom>
        </p:spPr>
        <p:txBody>
          <a:bodyPr lIns="0" tIns="0" rIns="0" bIns="0" rtlCol="0" anchor="t">
            <a:spAutoFit/>
          </a:bodyPr>
          <a:lstStyle/>
          <a:p>
            <a:pPr algn="l">
              <a:lnSpc>
                <a:spcPts val="1679"/>
              </a:lnSpc>
            </a:pPr>
            <a:r>
              <a:rPr lang="en-US" sz="1200">
                <a:solidFill>
                  <a:srgbClr val="013088"/>
                </a:solidFill>
                <a:latin typeface="DM Sans"/>
                <a:ea typeface="DM Sans"/>
                <a:cs typeface="DM Sans"/>
                <a:sym typeface="DM Sans"/>
              </a:rPr>
              <a:t>6915 South High Tech Drive, Midvale, Utah, 84047</a:t>
            </a:r>
          </a:p>
        </p:txBody>
      </p:sp>
      <p:sp>
        <p:nvSpPr>
          <p:cNvPr id="14" name="TextBox 14"/>
          <p:cNvSpPr txBox="1"/>
          <p:nvPr/>
        </p:nvSpPr>
        <p:spPr>
          <a:xfrm>
            <a:off x="4038600" y="9087961"/>
            <a:ext cx="1552346" cy="315728"/>
          </a:xfrm>
          <a:prstGeom prst="rect">
            <a:avLst/>
          </a:prstGeom>
        </p:spPr>
        <p:txBody>
          <a:bodyPr lIns="0" tIns="0" rIns="0" bIns="0" rtlCol="0" anchor="t">
            <a:spAutoFit/>
          </a:bodyPr>
          <a:lstStyle/>
          <a:p>
            <a:pPr algn="l">
              <a:lnSpc>
                <a:spcPts val="1957"/>
              </a:lnSpc>
            </a:pPr>
            <a:r>
              <a:rPr lang="en-US" sz="1398">
                <a:solidFill>
                  <a:srgbClr val="013088"/>
                </a:solidFill>
                <a:latin typeface="DM Sans"/>
                <a:ea typeface="DM Sans"/>
                <a:cs typeface="DM Sans"/>
                <a:sym typeface="DM Sans"/>
              </a:rPr>
              <a:t>Website</a:t>
            </a:r>
          </a:p>
        </p:txBody>
      </p:sp>
      <p:sp>
        <p:nvSpPr>
          <p:cNvPr id="15" name="TextBox 15"/>
          <p:cNvSpPr txBox="1"/>
          <p:nvPr/>
        </p:nvSpPr>
        <p:spPr>
          <a:xfrm>
            <a:off x="4038600" y="9423455"/>
            <a:ext cx="2588878" cy="275228"/>
          </a:xfrm>
          <a:prstGeom prst="rect">
            <a:avLst/>
          </a:prstGeom>
        </p:spPr>
        <p:txBody>
          <a:bodyPr lIns="0" tIns="0" rIns="0" bIns="0" rtlCol="0" anchor="t">
            <a:spAutoFit/>
          </a:bodyPr>
          <a:lstStyle/>
          <a:p>
            <a:pPr algn="l">
              <a:lnSpc>
                <a:spcPts val="1679"/>
              </a:lnSpc>
            </a:pPr>
            <a:r>
              <a:rPr lang="en-US" sz="1200">
                <a:solidFill>
                  <a:srgbClr val="013088"/>
                </a:solidFill>
                <a:latin typeface="DM Sans"/>
                <a:ea typeface="DM Sans"/>
                <a:cs typeface="DM Sans"/>
                <a:sym typeface="DM Sans"/>
              </a:rPr>
              <a:t>www.onyxgfx.com</a:t>
            </a:r>
          </a:p>
        </p:txBody>
      </p:sp>
      <p:sp>
        <p:nvSpPr>
          <p:cNvPr id="16" name="TextBox 16"/>
          <p:cNvSpPr txBox="1"/>
          <p:nvPr/>
        </p:nvSpPr>
        <p:spPr>
          <a:xfrm>
            <a:off x="1180585" y="6386179"/>
            <a:ext cx="16421615" cy="1194943"/>
          </a:xfrm>
          <a:prstGeom prst="rect">
            <a:avLst/>
          </a:prstGeom>
        </p:spPr>
        <p:txBody>
          <a:bodyPr lIns="0" tIns="0" rIns="0" bIns="0" rtlCol="0" anchor="t">
            <a:spAutoFit/>
          </a:bodyPr>
          <a:lstStyle/>
          <a:p>
            <a:pPr algn="l">
              <a:lnSpc>
                <a:spcPts val="9985"/>
              </a:lnSpc>
            </a:pPr>
            <a:r>
              <a:rPr lang="en-US" sz="6600" b="1">
                <a:solidFill>
                  <a:srgbClr val="013088"/>
                </a:solidFill>
                <a:latin typeface="DM Sans Bold"/>
                <a:ea typeface="DM Sans Bold"/>
                <a:cs typeface="DM Sans Bold"/>
                <a:sym typeface="DM Sans Bold"/>
              </a:rPr>
              <a:t>ONYX 25.5 Launch Overview</a:t>
            </a:r>
          </a:p>
        </p:txBody>
      </p:sp>
      <p:sp>
        <p:nvSpPr>
          <p:cNvPr id="17" name="TextBox 17"/>
          <p:cNvSpPr txBox="1"/>
          <p:nvPr/>
        </p:nvSpPr>
        <p:spPr>
          <a:xfrm>
            <a:off x="1180585" y="8037758"/>
            <a:ext cx="12302371" cy="547370"/>
          </a:xfrm>
          <a:prstGeom prst="rect">
            <a:avLst/>
          </a:prstGeom>
        </p:spPr>
        <p:txBody>
          <a:bodyPr lIns="0" tIns="0" rIns="0" bIns="0" rtlCol="0" anchor="t">
            <a:spAutoFit/>
          </a:bodyPr>
          <a:lstStyle/>
          <a:p>
            <a:pPr algn="l">
              <a:lnSpc>
                <a:spcPts val="4480"/>
              </a:lnSpc>
            </a:pPr>
            <a:r>
              <a:rPr lang="en-US" sz="3200">
                <a:solidFill>
                  <a:srgbClr val="013088"/>
                </a:solidFill>
                <a:latin typeface="DM Sans"/>
                <a:ea typeface="DM Sans"/>
                <a:cs typeface="DM Sans"/>
                <a:sym typeface="DM Sans"/>
              </a:rPr>
              <a:t>Advanced Workflow. Enhanced Accuracy. Greater Efficiency.</a:t>
            </a:r>
          </a:p>
        </p:txBody>
      </p:sp>
      <p:grpSp>
        <p:nvGrpSpPr>
          <p:cNvPr id="18" name="Group 18"/>
          <p:cNvGrpSpPr/>
          <p:nvPr/>
        </p:nvGrpSpPr>
        <p:grpSpPr>
          <a:xfrm>
            <a:off x="1028700" y="1028700"/>
            <a:ext cx="4286894" cy="4371186"/>
            <a:chOff x="0" y="0"/>
            <a:chExt cx="6909121" cy="7044972"/>
          </a:xfrm>
        </p:grpSpPr>
        <p:sp>
          <p:nvSpPr>
            <p:cNvPr id="19" name="Freeform 19"/>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AAD"/>
        </a:solidFill>
        <a:effectLst/>
      </p:bgPr>
    </p:bg>
    <p:spTree>
      <p:nvGrpSpPr>
        <p:cNvPr id="1" name=""/>
        <p:cNvGrpSpPr/>
        <p:nvPr/>
      </p:nvGrpSpPr>
      <p:grpSpPr>
        <a:xfrm>
          <a:off x="0" y="0"/>
          <a:ext cx="0" cy="0"/>
          <a:chOff x="0" y="0"/>
          <a:chExt cx="0" cy="0"/>
        </a:xfrm>
      </p:grpSpPr>
      <p:grpSp>
        <p:nvGrpSpPr>
          <p:cNvPr id="2" name="Group 2"/>
          <p:cNvGrpSpPr/>
          <p:nvPr/>
        </p:nvGrpSpPr>
        <p:grpSpPr>
          <a:xfrm>
            <a:off x="11850061" y="619244"/>
            <a:ext cx="6437947" cy="28575"/>
            <a:chOff x="0" y="0"/>
            <a:chExt cx="8583930" cy="38100"/>
          </a:xfrm>
        </p:grpSpPr>
        <p:sp>
          <p:nvSpPr>
            <p:cNvPr id="3" name="Freeform 3"/>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FFFFFF"/>
            </a:solidFill>
          </p:spPr>
          <p:txBody>
            <a:bodyPr/>
            <a:lstStyle/>
            <a:p>
              <a:endParaRPr lang="en-US"/>
            </a:p>
          </p:txBody>
        </p:sp>
      </p:grpSp>
      <p:grpSp>
        <p:nvGrpSpPr>
          <p:cNvPr id="4" name="Group 4"/>
          <p:cNvGrpSpPr/>
          <p:nvPr/>
        </p:nvGrpSpPr>
        <p:grpSpPr>
          <a:xfrm>
            <a:off x="1" y="9429749"/>
            <a:ext cx="18288000" cy="38100"/>
            <a:chOff x="0" y="0"/>
            <a:chExt cx="24384000" cy="50800"/>
          </a:xfrm>
        </p:grpSpPr>
        <p:sp>
          <p:nvSpPr>
            <p:cNvPr id="5" name="Freeform 5"/>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FFFFFF"/>
            </a:solidFill>
          </p:spPr>
          <p:txBody>
            <a:bodyPr/>
            <a:lstStyle/>
            <a:p>
              <a:endParaRPr lang="en-US"/>
            </a:p>
          </p:txBody>
        </p:sp>
      </p:grpSp>
      <p:grpSp>
        <p:nvGrpSpPr>
          <p:cNvPr id="6" name="Group 6"/>
          <p:cNvGrpSpPr/>
          <p:nvPr/>
        </p:nvGrpSpPr>
        <p:grpSpPr>
          <a:xfrm>
            <a:off x="801781" y="9664554"/>
            <a:ext cx="1997886" cy="418561"/>
            <a:chOff x="0" y="0"/>
            <a:chExt cx="2663848" cy="558081"/>
          </a:xfrm>
        </p:grpSpPr>
        <p:sp>
          <p:nvSpPr>
            <p:cNvPr id="7" name="Freeform 7"/>
            <p:cNvSpPr/>
            <p:nvPr/>
          </p:nvSpPr>
          <p:spPr>
            <a:xfrm>
              <a:off x="0" y="0"/>
              <a:ext cx="2663825" cy="558038"/>
            </a:xfrm>
            <a:custGeom>
              <a:avLst/>
              <a:gdLst/>
              <a:ahLst/>
              <a:cxnLst/>
              <a:rect l="l" t="t" r="r" b="b"/>
              <a:pathLst>
                <a:path w="2663825" h="558038">
                  <a:moveTo>
                    <a:pt x="0" y="0"/>
                  </a:moveTo>
                  <a:lnTo>
                    <a:pt x="2663825" y="0"/>
                  </a:lnTo>
                  <a:lnTo>
                    <a:pt x="2663825" y="558038"/>
                  </a:lnTo>
                  <a:lnTo>
                    <a:pt x="0" y="558038"/>
                  </a:lnTo>
                  <a:lnTo>
                    <a:pt x="0" y="0"/>
                  </a:lnTo>
                  <a:close/>
                </a:path>
              </a:pathLst>
            </a:custGeom>
            <a:blipFill>
              <a:blip r:embed="rId2"/>
              <a:stretch>
                <a:fillRect t="-5" b="-12"/>
              </a:stretch>
            </a:blipFill>
          </p:spPr>
          <p:txBody>
            <a:bodyPr/>
            <a:lstStyle/>
            <a:p>
              <a:endParaRPr lang="en-US"/>
            </a:p>
          </p:txBody>
        </p:sp>
      </p:grpSp>
      <p:sp>
        <p:nvSpPr>
          <p:cNvPr id="8" name="Freeform 8"/>
          <p:cNvSpPr/>
          <p:nvPr/>
        </p:nvSpPr>
        <p:spPr>
          <a:xfrm>
            <a:off x="443231" y="2686503"/>
            <a:ext cx="8183436" cy="5181138"/>
          </a:xfrm>
          <a:custGeom>
            <a:avLst/>
            <a:gdLst/>
            <a:ahLst/>
            <a:cxnLst/>
            <a:rect l="l" t="t" r="r" b="b"/>
            <a:pathLst>
              <a:path w="8183436" h="5181138">
                <a:moveTo>
                  <a:pt x="0" y="0"/>
                </a:moveTo>
                <a:lnTo>
                  <a:pt x="8183436" y="0"/>
                </a:lnTo>
                <a:lnTo>
                  <a:pt x="8183436" y="5181138"/>
                </a:lnTo>
                <a:lnTo>
                  <a:pt x="0" y="5181138"/>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1122837" y="883381"/>
            <a:ext cx="16042326" cy="953060"/>
          </a:xfrm>
          <a:prstGeom prst="rect">
            <a:avLst/>
          </a:prstGeom>
        </p:spPr>
        <p:txBody>
          <a:bodyPr lIns="0" tIns="0" rIns="0" bIns="0" rtlCol="0" anchor="t">
            <a:spAutoFit/>
          </a:bodyPr>
          <a:lstStyle/>
          <a:p>
            <a:pPr algn="ctr">
              <a:lnSpc>
                <a:spcPts val="7840"/>
              </a:lnSpc>
            </a:pPr>
            <a:r>
              <a:rPr lang="en-US" sz="5600" b="1">
                <a:solidFill>
                  <a:srgbClr val="FFFFFF"/>
                </a:solidFill>
                <a:latin typeface="DM Sans Bold"/>
                <a:ea typeface="DM Sans Bold"/>
                <a:cs typeface="DM Sans Bold"/>
                <a:sym typeface="DM Sans Bold"/>
              </a:rPr>
              <a:t>ONYX 25.5: The Next Step for ONYX 25 Users</a:t>
            </a:r>
          </a:p>
        </p:txBody>
      </p:sp>
      <p:sp>
        <p:nvSpPr>
          <p:cNvPr id="10" name="TextBox 10"/>
          <p:cNvSpPr txBox="1"/>
          <p:nvPr/>
        </p:nvSpPr>
        <p:spPr>
          <a:xfrm>
            <a:off x="8916817" y="2264306"/>
            <a:ext cx="9022716" cy="6800659"/>
          </a:xfrm>
          <a:prstGeom prst="rect">
            <a:avLst/>
          </a:prstGeom>
        </p:spPr>
        <p:txBody>
          <a:bodyPr lIns="0" tIns="0" rIns="0" bIns="0" rtlCol="0" anchor="t">
            <a:spAutoFit/>
          </a:bodyPr>
          <a:lstStyle/>
          <a:p>
            <a:pPr algn="l">
              <a:lnSpc>
                <a:spcPts val="3359"/>
              </a:lnSpc>
            </a:pPr>
            <a:r>
              <a:rPr lang="en-US" sz="2400" b="1">
                <a:solidFill>
                  <a:srgbClr val="FFFFFF"/>
                </a:solidFill>
                <a:latin typeface="DM Sans Bold"/>
                <a:ea typeface="DM Sans Bold"/>
                <a:cs typeface="DM Sans Bold"/>
                <a:sym typeface="DM Sans Bold"/>
              </a:rPr>
              <a:t>Stable Workflows. Refined Usability. Bigger Possibilities.</a:t>
            </a:r>
          </a:p>
          <a:p>
            <a:pPr algn="l">
              <a:lnSpc>
                <a:spcPts val="3359"/>
              </a:lnSpc>
            </a:pPr>
            <a:endParaRPr lang="en-US" sz="2400" b="1">
              <a:solidFill>
                <a:srgbClr val="FFFFFF"/>
              </a:solidFill>
              <a:latin typeface="DM Sans Bold"/>
              <a:ea typeface="DM Sans Bold"/>
              <a:cs typeface="DM Sans Bold"/>
              <a:sym typeface="DM Sans Bold"/>
            </a:endParaRPr>
          </a:p>
          <a:p>
            <a:pPr algn="l">
              <a:lnSpc>
                <a:spcPts val="3423"/>
              </a:lnSpc>
            </a:pPr>
            <a:r>
              <a:rPr lang="en-US" sz="2100">
                <a:solidFill>
                  <a:srgbClr val="FFFFFF"/>
                </a:solidFill>
                <a:latin typeface="DM Sans"/>
                <a:ea typeface="DM Sans"/>
                <a:cs typeface="DM Sans"/>
                <a:sym typeface="DM Sans"/>
              </a:rPr>
              <a:t>ONYX Thrive 25.5 introduces smarter tools, deeper color capabilities, expanded profiling options, and improved workflow performance designed to help print providers work faster, produce more accurate output, and take on more advanced applications.</a:t>
            </a:r>
          </a:p>
          <a:p>
            <a:pPr algn="l">
              <a:lnSpc>
                <a:spcPts val="3423"/>
              </a:lnSpc>
            </a:pPr>
            <a:endParaRPr lang="en-US" sz="2100">
              <a:solidFill>
                <a:srgbClr val="FFFFFF"/>
              </a:solidFill>
              <a:latin typeface="DM Sans"/>
              <a:ea typeface="DM Sans"/>
              <a:cs typeface="DM Sans"/>
              <a:sym typeface="DM Sans"/>
            </a:endParaRPr>
          </a:p>
          <a:p>
            <a:pPr marL="453392" lvl="1" indent="-226696" algn="l">
              <a:lnSpc>
                <a:spcPts val="3843"/>
              </a:lnSpc>
              <a:buFont typeface="Arial"/>
              <a:buChar char="•"/>
            </a:pPr>
            <a:r>
              <a:rPr lang="en-US" sz="2100">
                <a:solidFill>
                  <a:srgbClr val="FFFFFF"/>
                </a:solidFill>
                <a:latin typeface="DM Sans"/>
                <a:ea typeface="DM Sans"/>
                <a:cs typeface="DM Sans"/>
                <a:sym typeface="DM Sans"/>
              </a:rPr>
              <a:t>Layout Tool enhancements</a:t>
            </a:r>
          </a:p>
          <a:p>
            <a:pPr marL="453392" lvl="1" indent="-226696" algn="l">
              <a:lnSpc>
                <a:spcPts val="3843"/>
              </a:lnSpc>
              <a:buFont typeface="Arial"/>
              <a:buChar char="•"/>
            </a:pPr>
            <a:r>
              <a:rPr lang="en-US" sz="2100">
                <a:solidFill>
                  <a:srgbClr val="FFFFFF"/>
                </a:solidFill>
                <a:latin typeface="DM Sans"/>
                <a:ea typeface="DM Sans"/>
                <a:cs typeface="DM Sans"/>
                <a:sym typeface="DM Sans"/>
              </a:rPr>
              <a:t>Spectral color management</a:t>
            </a:r>
          </a:p>
          <a:p>
            <a:pPr marL="453392" lvl="1" indent="-226696" algn="l">
              <a:lnSpc>
                <a:spcPts val="3843"/>
              </a:lnSpc>
              <a:buFont typeface="Arial"/>
              <a:buChar char="•"/>
            </a:pPr>
            <a:r>
              <a:rPr lang="en-US" sz="2100">
                <a:solidFill>
                  <a:srgbClr val="FFFFFF"/>
                </a:solidFill>
                <a:latin typeface="DM Sans"/>
                <a:ea typeface="DM Sans"/>
                <a:cs typeface="DM Sans"/>
                <a:sym typeface="DM Sans"/>
              </a:rPr>
              <a:t>Expanded profiling capabilities</a:t>
            </a:r>
          </a:p>
          <a:p>
            <a:pPr marL="453392" lvl="1" indent="-226696" algn="l">
              <a:lnSpc>
                <a:spcPts val="3843"/>
              </a:lnSpc>
              <a:buFont typeface="Arial"/>
              <a:buChar char="•"/>
            </a:pPr>
            <a:r>
              <a:rPr lang="en-US" sz="2100">
                <a:solidFill>
                  <a:srgbClr val="FFFFFF"/>
                </a:solidFill>
                <a:latin typeface="DM Sans"/>
                <a:ea typeface="DM Sans"/>
                <a:cs typeface="DM Sans"/>
                <a:sym typeface="DM Sans"/>
              </a:rPr>
              <a:t>Adobe PDF Print Engine 7.1</a:t>
            </a:r>
          </a:p>
          <a:p>
            <a:pPr marL="453392" lvl="1" indent="-226696" algn="l">
              <a:lnSpc>
                <a:spcPts val="3843"/>
              </a:lnSpc>
              <a:buFont typeface="Arial"/>
              <a:buChar char="•"/>
            </a:pPr>
            <a:r>
              <a:rPr lang="en-US" sz="2100">
                <a:solidFill>
                  <a:srgbClr val="FFFFFF"/>
                </a:solidFill>
                <a:latin typeface="DM Sans"/>
                <a:ea typeface="DM Sans"/>
                <a:cs typeface="DM Sans"/>
                <a:sym typeface="DM Sans"/>
              </a:rPr>
              <a:t>Cutting &amp; finishing improvements</a:t>
            </a:r>
          </a:p>
          <a:p>
            <a:pPr marL="453392" lvl="1" indent="-226696" algn="l">
              <a:lnSpc>
                <a:spcPts val="3843"/>
              </a:lnSpc>
              <a:buFont typeface="Arial"/>
              <a:buChar char="•"/>
            </a:pPr>
            <a:r>
              <a:rPr lang="en-US" sz="2100">
                <a:solidFill>
                  <a:srgbClr val="FFFFFF"/>
                </a:solidFill>
                <a:latin typeface="DM Sans"/>
                <a:ea typeface="DM Sans"/>
                <a:cs typeface="DM Sans"/>
                <a:sym typeface="DM Sans"/>
              </a:rPr>
              <a:t>Enhanced device support</a:t>
            </a:r>
          </a:p>
          <a:p>
            <a:pPr marL="453392" lvl="1" indent="-226696" algn="l">
              <a:lnSpc>
                <a:spcPts val="3843"/>
              </a:lnSpc>
              <a:buFont typeface="Arial"/>
              <a:buChar char="•"/>
            </a:pPr>
            <a:r>
              <a:rPr lang="en-US" sz="2100">
                <a:solidFill>
                  <a:srgbClr val="FFFFFF"/>
                </a:solidFill>
                <a:latin typeface="DM Sans"/>
                <a:ea typeface="DM Sans"/>
                <a:cs typeface="DM Sans"/>
                <a:sym typeface="DM Sans"/>
              </a:rPr>
              <a:t>Platform stability and performance upgrades</a:t>
            </a:r>
          </a:p>
          <a:p>
            <a:pPr algn="l">
              <a:lnSpc>
                <a:spcPts val="3843"/>
              </a:lnSpc>
            </a:pPr>
            <a:endParaRPr lang="en-US" sz="2100">
              <a:solidFill>
                <a:srgbClr val="FFFFFF"/>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19049"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180586" y="6836045"/>
            <a:ext cx="16828173" cy="792702"/>
          </a:xfrm>
          <a:prstGeom prst="rect">
            <a:avLst/>
          </a:prstGeom>
        </p:spPr>
        <p:txBody>
          <a:bodyPr lIns="0" tIns="0" rIns="0" bIns="0" rtlCol="0" anchor="t">
            <a:spAutoFit/>
          </a:bodyPr>
          <a:lstStyle/>
          <a:p>
            <a:pPr algn="l">
              <a:lnSpc>
                <a:spcPts val="5728"/>
              </a:lnSpc>
            </a:pPr>
            <a:r>
              <a:rPr lang="en-US" sz="6600" b="1">
                <a:solidFill>
                  <a:srgbClr val="013088"/>
                </a:solidFill>
                <a:latin typeface="DM Sans Bold"/>
                <a:ea typeface="DM Sans Bold"/>
                <a:cs typeface="DM Sans Bold"/>
                <a:sym typeface="DM Sans Bold"/>
              </a:rPr>
              <a:t>Layout Tool Enhancements</a:t>
            </a:r>
          </a:p>
        </p:txBody>
      </p:sp>
      <p:sp>
        <p:nvSpPr>
          <p:cNvPr id="13" name="TextBox 13"/>
          <p:cNvSpPr txBox="1"/>
          <p:nvPr/>
        </p:nvSpPr>
        <p:spPr>
          <a:xfrm>
            <a:off x="1184970" y="8004110"/>
            <a:ext cx="12681176" cy="536575"/>
          </a:xfrm>
          <a:prstGeom prst="rect">
            <a:avLst/>
          </a:prstGeom>
        </p:spPr>
        <p:txBody>
          <a:bodyPr lIns="0" tIns="0" rIns="0" bIns="0" rtlCol="0" anchor="t">
            <a:spAutoFit/>
          </a:bodyPr>
          <a:lstStyle/>
          <a:p>
            <a:pPr algn="l">
              <a:lnSpc>
                <a:spcPts val="4340"/>
              </a:lnSpc>
            </a:pPr>
            <a:r>
              <a:rPr lang="en-US" sz="3200">
                <a:solidFill>
                  <a:srgbClr val="013088"/>
                </a:solidFill>
                <a:latin typeface="DM Sans"/>
                <a:ea typeface="DM Sans"/>
                <a:cs typeface="DM Sans"/>
                <a:sym typeface="DM Sans"/>
              </a:rPr>
              <a:t>Smart Spot Search. Spectral Color Matching. </a:t>
            </a:r>
          </a:p>
        </p:txBody>
      </p:sp>
      <p:grpSp>
        <p:nvGrpSpPr>
          <p:cNvPr id="14" name="Group 14"/>
          <p:cNvGrpSpPr/>
          <p:nvPr/>
        </p:nvGrpSpPr>
        <p:grpSpPr>
          <a:xfrm>
            <a:off x="12077459" y="449141"/>
            <a:ext cx="5181841" cy="5283729"/>
            <a:chOff x="0" y="0"/>
            <a:chExt cx="6909121" cy="7044972"/>
          </a:xfrm>
        </p:grpSpPr>
        <p:sp>
          <p:nvSpPr>
            <p:cNvPr id="15" name="Freeform 15"/>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9062266" y="3762437"/>
            <a:ext cx="8115300" cy="4311253"/>
          </a:xfrm>
          <a:custGeom>
            <a:avLst/>
            <a:gdLst/>
            <a:ahLst/>
            <a:cxnLst/>
            <a:rect l="l" t="t" r="r" b="b"/>
            <a:pathLst>
              <a:path w="8115300" h="4311253">
                <a:moveTo>
                  <a:pt x="0" y="0"/>
                </a:moveTo>
                <a:lnTo>
                  <a:pt x="8115300" y="0"/>
                </a:lnTo>
                <a:lnTo>
                  <a:pt x="8115300" y="4311253"/>
                </a:lnTo>
                <a:lnTo>
                  <a:pt x="0" y="4311253"/>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Design Smarter with Layout Tool Enhancements</a:t>
            </a:r>
          </a:p>
        </p:txBody>
      </p:sp>
      <p:sp>
        <p:nvSpPr>
          <p:cNvPr id="10" name="TextBox 10"/>
          <p:cNvSpPr txBox="1"/>
          <p:nvPr/>
        </p:nvSpPr>
        <p:spPr>
          <a:xfrm>
            <a:off x="538519" y="1975351"/>
            <a:ext cx="16961698" cy="28416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White Ink &amp; Specialty Ink Generation Now Available in Layout Tool</a:t>
            </a:r>
          </a:p>
          <a:p>
            <a:pPr algn="l">
              <a:lnSpc>
                <a:spcPts val="1824"/>
              </a:lnSpc>
            </a:pPr>
            <a:endParaRPr lang="en-US" sz="2499" b="1">
              <a:solidFill>
                <a:srgbClr val="013088"/>
              </a:solidFill>
              <a:latin typeface="DM Sans Bold"/>
              <a:ea typeface="DM Sans Bold"/>
              <a:cs typeface="DM Sans Bold"/>
              <a:sym typeface="DM Sans Bold"/>
            </a:endParaRPr>
          </a:p>
          <a:p>
            <a:pPr algn="l">
              <a:lnSpc>
                <a:spcPts val="3499"/>
              </a:lnSpc>
            </a:pPr>
            <a:r>
              <a:rPr lang="en-US" sz="2499">
                <a:solidFill>
                  <a:srgbClr val="013088"/>
                </a:solidFill>
                <a:latin typeface="DM Sans"/>
                <a:ea typeface="DM Sans"/>
                <a:cs typeface="DM Sans"/>
                <a:sym typeface="DM Sans"/>
              </a:rPr>
              <a:t>ONYX 25.5 brings white ink, spot color, and varnish layer creation directly into the Layout Tool. Instead of moving jobs between applications, operators can now generate and manage specialty ink effects where production decisions are already being made.</a:t>
            </a:r>
          </a:p>
          <a:p>
            <a:pPr algn="l">
              <a:lnSpc>
                <a:spcPts val="3499"/>
              </a:lnSpc>
            </a:pPr>
            <a:endParaRPr lang="en-US" sz="2499">
              <a:solidFill>
                <a:srgbClr val="013088"/>
              </a:solidFill>
              <a:latin typeface="DM Sans"/>
              <a:ea typeface="DM Sans"/>
              <a:cs typeface="DM Sans"/>
              <a:sym typeface="DM Sans"/>
            </a:endParaRPr>
          </a:p>
          <a:p>
            <a:pPr algn="l">
              <a:lnSpc>
                <a:spcPts val="3499"/>
              </a:lnSpc>
            </a:pPr>
            <a:endParaRPr lang="en-US" sz="2499">
              <a:solidFill>
                <a:srgbClr val="013088"/>
              </a:solidFill>
              <a:latin typeface="DM Sans"/>
              <a:ea typeface="DM Sans"/>
              <a:cs typeface="DM Sans"/>
              <a:sym typeface="DM Sans"/>
            </a:endParaRPr>
          </a:p>
        </p:txBody>
      </p:sp>
      <p:sp>
        <p:nvSpPr>
          <p:cNvPr id="11" name="TextBox 11"/>
          <p:cNvSpPr txBox="1"/>
          <p:nvPr/>
        </p:nvSpPr>
        <p:spPr>
          <a:xfrm>
            <a:off x="538519" y="4205217"/>
            <a:ext cx="8449322" cy="39274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What it does</a:t>
            </a:r>
          </a:p>
          <a:p>
            <a:pPr marL="539748" lvl="1" indent="-269874" algn="l">
              <a:lnSpc>
                <a:spcPts val="3499"/>
              </a:lnSpc>
              <a:buFont typeface="Arial"/>
              <a:buChar char="•"/>
            </a:pPr>
            <a:r>
              <a:rPr lang="en-US" sz="2499">
                <a:solidFill>
                  <a:srgbClr val="013088"/>
                </a:solidFill>
                <a:latin typeface="DM Sans"/>
                <a:ea typeface="DM Sans"/>
                <a:cs typeface="DM Sans"/>
                <a:sym typeface="DM Sans"/>
              </a:rPr>
              <a:t>Create white ink, spot color, and varnish layers directly in Layout</a:t>
            </a:r>
          </a:p>
          <a:p>
            <a:pPr marL="539748" lvl="1" indent="-269874" algn="l">
              <a:lnSpc>
                <a:spcPts val="3499"/>
              </a:lnSpc>
              <a:buFont typeface="Arial"/>
              <a:buChar char="•"/>
            </a:pPr>
            <a:r>
              <a:rPr lang="en-US" sz="2499">
                <a:solidFill>
                  <a:srgbClr val="013088"/>
                </a:solidFill>
                <a:latin typeface="DM Sans"/>
                <a:ea typeface="DM Sans"/>
                <a:cs typeface="DM Sans"/>
                <a:sym typeface="DM Sans"/>
              </a:rPr>
              <a:t>Define underlays, masks, and fill areas</a:t>
            </a:r>
          </a:p>
          <a:p>
            <a:pPr marL="539748" lvl="1" indent="-269874" algn="l">
              <a:lnSpc>
                <a:spcPts val="3499"/>
              </a:lnSpc>
              <a:buFont typeface="Arial"/>
              <a:buChar char="•"/>
            </a:pPr>
            <a:r>
              <a:rPr lang="en-US" sz="2499">
                <a:solidFill>
                  <a:srgbClr val="013088"/>
                </a:solidFill>
                <a:latin typeface="DM Sans"/>
                <a:ea typeface="DM Sans"/>
                <a:cs typeface="DM Sans"/>
                <a:sym typeface="DM Sans"/>
              </a:rPr>
              <a:t>Adjust choke and spread settings</a:t>
            </a:r>
          </a:p>
          <a:p>
            <a:pPr marL="539748" lvl="1" indent="-269874" algn="l">
              <a:lnSpc>
                <a:spcPts val="3499"/>
              </a:lnSpc>
              <a:buFont typeface="Arial"/>
              <a:buChar char="•"/>
            </a:pPr>
            <a:r>
              <a:rPr lang="en-US" sz="2499">
                <a:solidFill>
                  <a:srgbClr val="013088"/>
                </a:solidFill>
                <a:latin typeface="DM Sans"/>
                <a:ea typeface="DM Sans"/>
                <a:cs typeface="DM Sans"/>
                <a:sym typeface="DM Sans"/>
              </a:rPr>
              <a:t>Configure opacity and threshold controls</a:t>
            </a:r>
          </a:p>
          <a:p>
            <a:pPr marL="539748" lvl="1" indent="-269874" algn="l">
              <a:lnSpc>
                <a:spcPts val="3499"/>
              </a:lnSpc>
              <a:buFont typeface="Arial"/>
              <a:buChar char="•"/>
            </a:pPr>
            <a:r>
              <a:rPr lang="en-US" sz="2499">
                <a:solidFill>
                  <a:srgbClr val="013088"/>
                </a:solidFill>
                <a:latin typeface="DM Sans"/>
                <a:ea typeface="DM Sans"/>
                <a:cs typeface="DM Sans"/>
                <a:sym typeface="DM Sans"/>
              </a:rPr>
              <a:t>Preserve settings through templates and nests</a:t>
            </a:r>
          </a:p>
          <a:p>
            <a:pPr algn="l">
              <a:lnSpc>
                <a:spcPts val="3499"/>
              </a:lnSpc>
            </a:pPr>
            <a:endParaRPr lang="en-US" sz="2499">
              <a:solidFill>
                <a:srgbClr val="013088"/>
              </a:solidFill>
              <a:latin typeface="DM Sans"/>
              <a:ea typeface="DM Sans"/>
              <a:cs typeface="DM Sans"/>
              <a:sym typeface="DM Sans"/>
            </a:endParaRP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456785" y="8410996"/>
            <a:ext cx="16961698"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Faster job preparation and fewer workflow interruptions when producing specialty print applications.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19049"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180586" y="6836045"/>
            <a:ext cx="16828173" cy="792702"/>
          </a:xfrm>
          <a:prstGeom prst="rect">
            <a:avLst/>
          </a:prstGeom>
        </p:spPr>
        <p:txBody>
          <a:bodyPr lIns="0" tIns="0" rIns="0" bIns="0" rtlCol="0" anchor="t">
            <a:spAutoFit/>
          </a:bodyPr>
          <a:lstStyle/>
          <a:p>
            <a:pPr algn="l">
              <a:lnSpc>
                <a:spcPts val="5728"/>
              </a:lnSpc>
            </a:pPr>
            <a:r>
              <a:rPr lang="en-US" sz="6600" b="1">
                <a:solidFill>
                  <a:srgbClr val="013088"/>
                </a:solidFill>
                <a:latin typeface="DM Sans Bold"/>
                <a:ea typeface="DM Sans Bold"/>
                <a:cs typeface="DM Sans Bold"/>
                <a:sym typeface="DM Sans Bold"/>
              </a:rPr>
              <a:t>Color Confidence </a:t>
            </a:r>
          </a:p>
        </p:txBody>
      </p:sp>
      <p:sp>
        <p:nvSpPr>
          <p:cNvPr id="13" name="TextBox 13"/>
          <p:cNvSpPr txBox="1"/>
          <p:nvPr/>
        </p:nvSpPr>
        <p:spPr>
          <a:xfrm>
            <a:off x="1184970" y="8004110"/>
            <a:ext cx="12681176" cy="536575"/>
          </a:xfrm>
          <a:prstGeom prst="rect">
            <a:avLst/>
          </a:prstGeom>
        </p:spPr>
        <p:txBody>
          <a:bodyPr lIns="0" tIns="0" rIns="0" bIns="0" rtlCol="0" anchor="t">
            <a:spAutoFit/>
          </a:bodyPr>
          <a:lstStyle/>
          <a:p>
            <a:pPr algn="l">
              <a:lnSpc>
                <a:spcPts val="4340"/>
              </a:lnSpc>
            </a:pPr>
            <a:r>
              <a:rPr lang="en-US" sz="3200">
                <a:solidFill>
                  <a:srgbClr val="013088"/>
                </a:solidFill>
                <a:latin typeface="DM Sans"/>
                <a:ea typeface="DM Sans"/>
                <a:cs typeface="DM Sans"/>
                <a:sym typeface="DM Sans"/>
              </a:rPr>
              <a:t>Smart Spot Search. Spectral Color Matching. </a:t>
            </a:r>
          </a:p>
        </p:txBody>
      </p:sp>
      <p:grpSp>
        <p:nvGrpSpPr>
          <p:cNvPr id="14" name="Group 14"/>
          <p:cNvGrpSpPr/>
          <p:nvPr/>
        </p:nvGrpSpPr>
        <p:grpSpPr>
          <a:xfrm>
            <a:off x="12077459" y="449141"/>
            <a:ext cx="5181841" cy="5283729"/>
            <a:chOff x="0" y="0"/>
            <a:chExt cx="6909121" cy="7044972"/>
          </a:xfrm>
        </p:grpSpPr>
        <p:sp>
          <p:nvSpPr>
            <p:cNvPr id="15" name="Freeform 15"/>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9673189" y="3467444"/>
            <a:ext cx="7586111" cy="3352113"/>
          </a:xfrm>
          <a:custGeom>
            <a:avLst/>
            <a:gdLst/>
            <a:ahLst/>
            <a:cxnLst/>
            <a:rect l="l" t="t" r="r" b="b"/>
            <a:pathLst>
              <a:path w="7586111" h="3352113">
                <a:moveTo>
                  <a:pt x="0" y="0"/>
                </a:moveTo>
                <a:lnTo>
                  <a:pt x="7586111" y="0"/>
                </a:lnTo>
                <a:lnTo>
                  <a:pt x="7586111" y="3352112"/>
                </a:lnTo>
                <a:lnTo>
                  <a:pt x="0" y="3352112"/>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Advanced Spot Layer Controls</a:t>
            </a:r>
          </a:p>
        </p:txBody>
      </p:sp>
      <p:sp>
        <p:nvSpPr>
          <p:cNvPr id="10" name="TextBox 10"/>
          <p:cNvSpPr txBox="1"/>
          <p:nvPr/>
        </p:nvSpPr>
        <p:spPr>
          <a:xfrm>
            <a:off x="538519" y="3972171"/>
            <a:ext cx="10247472" cy="30511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New Capabilities</a:t>
            </a:r>
          </a:p>
          <a:p>
            <a:pPr marL="539748" lvl="1" indent="-269874" algn="l">
              <a:lnSpc>
                <a:spcPts val="3499"/>
              </a:lnSpc>
              <a:buFont typeface="Arial"/>
              <a:buChar char="•"/>
            </a:pPr>
            <a:r>
              <a:rPr lang="en-US" sz="2499">
                <a:solidFill>
                  <a:srgbClr val="013088"/>
                </a:solidFill>
                <a:latin typeface="DM Sans"/>
                <a:ea typeface="DM Sans"/>
                <a:cs typeface="DM Sans"/>
                <a:sym typeface="DM Sans"/>
              </a:rPr>
              <a:t>Advanced masking and knockout options</a:t>
            </a:r>
          </a:p>
          <a:p>
            <a:pPr marL="539748" lvl="1" indent="-269874" algn="l">
              <a:lnSpc>
                <a:spcPts val="3499"/>
              </a:lnSpc>
              <a:buFont typeface="Arial"/>
              <a:buChar char="•"/>
            </a:pPr>
            <a:r>
              <a:rPr lang="en-US" sz="2499">
                <a:solidFill>
                  <a:srgbClr val="013088"/>
                </a:solidFill>
                <a:latin typeface="DM Sans"/>
                <a:ea typeface="DM Sans"/>
                <a:cs typeface="DM Sans"/>
                <a:sym typeface="DM Sans"/>
              </a:rPr>
              <a:t>Clear coat and varnish overlay controls</a:t>
            </a:r>
          </a:p>
          <a:p>
            <a:pPr marL="539748" lvl="1" indent="-269874" algn="l">
              <a:lnSpc>
                <a:spcPts val="3499"/>
              </a:lnSpc>
              <a:buFont typeface="Arial"/>
              <a:buChar char="•"/>
            </a:pPr>
            <a:r>
              <a:rPr lang="en-US" sz="2499">
                <a:solidFill>
                  <a:srgbClr val="013088"/>
                </a:solidFill>
                <a:latin typeface="DM Sans"/>
                <a:ea typeface="DM Sans"/>
                <a:cs typeface="DM Sans"/>
                <a:sym typeface="DM Sans"/>
              </a:rPr>
              <a:t>Support for multilayer workflows</a:t>
            </a:r>
          </a:p>
          <a:p>
            <a:pPr marL="539748" lvl="1" indent="-269874" algn="l">
              <a:lnSpc>
                <a:spcPts val="3499"/>
              </a:lnSpc>
              <a:buFont typeface="Arial"/>
              <a:buChar char="•"/>
            </a:pPr>
            <a:r>
              <a:rPr lang="en-US" sz="2499">
                <a:solidFill>
                  <a:srgbClr val="013088"/>
                </a:solidFill>
                <a:latin typeface="DM Sans"/>
                <a:ea typeface="DM Sans"/>
                <a:cs typeface="DM Sans"/>
                <a:sym typeface="DM Sans"/>
              </a:rPr>
              <a:t>Custom threshold curves</a:t>
            </a:r>
          </a:p>
          <a:p>
            <a:pPr marL="539748" lvl="1" indent="-269874" algn="l">
              <a:lnSpc>
                <a:spcPts val="3499"/>
              </a:lnSpc>
              <a:buFont typeface="Arial"/>
              <a:buChar char="•"/>
            </a:pPr>
            <a:r>
              <a:rPr lang="en-US" sz="2499">
                <a:solidFill>
                  <a:srgbClr val="013088"/>
                </a:solidFill>
                <a:latin typeface="DM Sans"/>
                <a:ea typeface="DM Sans"/>
                <a:cs typeface="DM Sans"/>
                <a:sym typeface="DM Sans"/>
              </a:rPr>
              <a:t>Media color simulation for substrate previews</a:t>
            </a:r>
          </a:p>
          <a:p>
            <a:pPr algn="l">
              <a:lnSpc>
                <a:spcPts val="3499"/>
              </a:lnSpc>
            </a:pPr>
            <a:endParaRPr lang="en-US" sz="2499">
              <a:solidFill>
                <a:srgbClr val="013088"/>
              </a:solidFill>
              <a:latin typeface="DM Sans"/>
              <a:ea typeface="DM Sans"/>
              <a:cs typeface="DM Sans"/>
              <a:sym typeface="DM Sans"/>
            </a:endParaRPr>
          </a:p>
        </p:txBody>
      </p:sp>
      <p:sp>
        <p:nvSpPr>
          <p:cNvPr id="11" name="TextBox 11"/>
          <p:cNvSpPr txBox="1"/>
          <p:nvPr/>
        </p:nvSpPr>
        <p:spPr>
          <a:xfrm>
            <a:off x="538519" y="1986889"/>
            <a:ext cx="16961698" cy="21748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Greater Flexibility for Specialty Applications</a:t>
            </a:r>
          </a:p>
          <a:p>
            <a:pPr algn="l">
              <a:lnSpc>
                <a:spcPts val="3499"/>
              </a:lnSpc>
            </a:pPr>
            <a:r>
              <a:rPr lang="en-US" sz="2499">
                <a:solidFill>
                  <a:srgbClr val="013088"/>
                </a:solidFill>
                <a:latin typeface="DM Sans"/>
                <a:ea typeface="DM Sans"/>
                <a:cs typeface="DM Sans"/>
                <a:sym typeface="DM Sans"/>
              </a:rPr>
              <a:t>ONYX 25.5 expands specialty ink production with more control over how white, clear, spot, and varnish layers are applied. These enhancements make it easier to build complex applications while maintaining consistency throughout production.</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538519" y="6941275"/>
            <a:ext cx="11044976"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Helps operators accurately visualize and prepare specialty jobs before they reach the printer, reducing costly trial-and-error.</a:t>
            </a:r>
          </a:p>
          <a:p>
            <a:pPr algn="l">
              <a:lnSpc>
                <a:spcPts val="3499"/>
              </a:lnSpc>
            </a:pPr>
            <a:endParaRPr lang="en-US" sz="2499">
              <a:solidFill>
                <a:srgbClr val="013088"/>
              </a:solidFill>
              <a:latin typeface="DM Sans"/>
              <a:ea typeface="DM Sans"/>
              <a:cs typeface="DM Sans"/>
              <a:sym typeface="DM Sans"/>
            </a:endParaRPr>
          </a:p>
        </p:txBody>
      </p:sp>
      <p:sp>
        <p:nvSpPr>
          <p:cNvPr id="13" name="TextBox 13"/>
          <p:cNvSpPr txBox="1"/>
          <p:nvPr/>
        </p:nvSpPr>
        <p:spPr>
          <a:xfrm>
            <a:off x="13261942" y="6985246"/>
            <a:ext cx="6059251" cy="2586454"/>
          </a:xfrm>
          <a:prstGeom prst="rect">
            <a:avLst/>
          </a:prstGeom>
        </p:spPr>
        <p:txBody>
          <a:bodyPr lIns="0" tIns="0" rIns="0" bIns="0" rtlCol="0" anchor="t">
            <a:spAutoFit/>
          </a:bodyPr>
          <a:lstStyle/>
          <a:p>
            <a:pPr algn="l">
              <a:lnSpc>
                <a:spcPts val="2969"/>
              </a:lnSpc>
            </a:pPr>
            <a:r>
              <a:rPr lang="en-US" sz="2121" b="1">
                <a:solidFill>
                  <a:srgbClr val="013088"/>
                </a:solidFill>
                <a:latin typeface="DM Sans Bold"/>
                <a:ea typeface="DM Sans Bold"/>
                <a:cs typeface="DM Sans Bold"/>
                <a:sym typeface="DM Sans Bold"/>
              </a:rPr>
              <a:t>Great for:</a:t>
            </a:r>
          </a:p>
          <a:p>
            <a:pPr marL="457948" lvl="1" indent="-228974" algn="l">
              <a:lnSpc>
                <a:spcPts val="2969"/>
              </a:lnSpc>
              <a:buFont typeface="Arial"/>
              <a:buChar char="•"/>
            </a:pPr>
            <a:r>
              <a:rPr lang="en-US" sz="2121">
                <a:solidFill>
                  <a:srgbClr val="013088"/>
                </a:solidFill>
                <a:latin typeface="DM Sans"/>
                <a:ea typeface="DM Sans"/>
                <a:cs typeface="DM Sans"/>
                <a:sym typeface="DM Sans"/>
              </a:rPr>
              <a:t>Decals</a:t>
            </a:r>
          </a:p>
          <a:p>
            <a:pPr marL="457948" lvl="1" indent="-228974" algn="l">
              <a:lnSpc>
                <a:spcPts val="2969"/>
              </a:lnSpc>
              <a:buFont typeface="Arial"/>
              <a:buChar char="•"/>
            </a:pPr>
            <a:r>
              <a:rPr lang="en-US" sz="2121">
                <a:solidFill>
                  <a:srgbClr val="013088"/>
                </a:solidFill>
                <a:latin typeface="DM Sans"/>
                <a:ea typeface="DM Sans"/>
                <a:cs typeface="DM Sans"/>
                <a:sym typeface="DM Sans"/>
              </a:rPr>
              <a:t>Labels</a:t>
            </a:r>
          </a:p>
          <a:p>
            <a:pPr marL="457948" lvl="1" indent="-228974" algn="l">
              <a:lnSpc>
                <a:spcPts val="2969"/>
              </a:lnSpc>
              <a:buFont typeface="Arial"/>
              <a:buChar char="•"/>
            </a:pPr>
            <a:r>
              <a:rPr lang="en-US" sz="2121">
                <a:solidFill>
                  <a:srgbClr val="013088"/>
                </a:solidFill>
                <a:latin typeface="DM Sans"/>
                <a:ea typeface="DM Sans"/>
                <a:cs typeface="DM Sans"/>
                <a:sym typeface="DM Sans"/>
              </a:rPr>
              <a:t>Window graphics</a:t>
            </a:r>
          </a:p>
          <a:p>
            <a:pPr marL="457948" lvl="1" indent="-228974" algn="l">
              <a:lnSpc>
                <a:spcPts val="2969"/>
              </a:lnSpc>
              <a:buFont typeface="Arial"/>
              <a:buChar char="•"/>
            </a:pPr>
            <a:r>
              <a:rPr lang="en-US" sz="2121">
                <a:solidFill>
                  <a:srgbClr val="013088"/>
                </a:solidFill>
                <a:latin typeface="DM Sans"/>
                <a:ea typeface="DM Sans"/>
                <a:cs typeface="DM Sans"/>
                <a:sym typeface="DM Sans"/>
              </a:rPr>
              <a:t>Packaging</a:t>
            </a:r>
          </a:p>
          <a:p>
            <a:pPr marL="457948" lvl="1" indent="-228974" algn="l">
              <a:lnSpc>
                <a:spcPts val="2969"/>
              </a:lnSpc>
              <a:buFont typeface="Arial"/>
              <a:buChar char="•"/>
            </a:pPr>
            <a:r>
              <a:rPr lang="en-US" sz="2121">
                <a:solidFill>
                  <a:srgbClr val="013088"/>
                </a:solidFill>
                <a:latin typeface="DM Sans"/>
                <a:ea typeface="DM Sans"/>
                <a:cs typeface="DM Sans"/>
                <a:sym typeface="DM Sans"/>
              </a:rPr>
              <a:t>Industrial printing</a:t>
            </a:r>
          </a:p>
          <a:p>
            <a:pPr algn="l">
              <a:lnSpc>
                <a:spcPts val="2969"/>
              </a:lnSpc>
            </a:pPr>
            <a:endParaRPr lang="en-US" sz="2121">
              <a:solidFill>
                <a:srgbClr val="013088"/>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TextBox 8"/>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Smarter Color Matching</a:t>
            </a:r>
          </a:p>
        </p:txBody>
      </p:sp>
      <p:sp>
        <p:nvSpPr>
          <p:cNvPr id="9" name="TextBox 9"/>
          <p:cNvSpPr txBox="1"/>
          <p:nvPr/>
        </p:nvSpPr>
        <p:spPr>
          <a:xfrm>
            <a:off x="538519" y="4190339"/>
            <a:ext cx="14926748" cy="21748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Key Innovations</a:t>
            </a:r>
          </a:p>
          <a:p>
            <a:pPr marL="539748" lvl="1" indent="-269874" algn="l">
              <a:lnSpc>
                <a:spcPts val="3499"/>
              </a:lnSpc>
              <a:buFont typeface="Arial"/>
              <a:buChar char="•"/>
            </a:pPr>
            <a:r>
              <a:rPr lang="en-US" sz="2499">
                <a:solidFill>
                  <a:srgbClr val="013088"/>
                </a:solidFill>
                <a:latin typeface="DM Sans"/>
                <a:ea typeface="DM Sans"/>
                <a:cs typeface="DM Sans"/>
                <a:sym typeface="DM Sans"/>
              </a:rPr>
              <a:t>Smart Spot Search evaluates multiple ink combinations</a:t>
            </a:r>
          </a:p>
          <a:p>
            <a:pPr marL="539748" lvl="1" indent="-269874" algn="l">
              <a:lnSpc>
                <a:spcPts val="3499"/>
              </a:lnSpc>
              <a:buFont typeface="Arial"/>
              <a:buChar char="•"/>
            </a:pPr>
            <a:r>
              <a:rPr lang="en-US" sz="2499">
                <a:solidFill>
                  <a:srgbClr val="013088"/>
                </a:solidFill>
                <a:latin typeface="DM Sans"/>
                <a:ea typeface="DM Sans"/>
                <a:cs typeface="DM Sans"/>
                <a:sym typeface="DM Sans"/>
              </a:rPr>
              <a:t>Spectral Color Matching improves spot color reproduction</a:t>
            </a:r>
          </a:p>
          <a:p>
            <a:pPr marL="539748" lvl="1" indent="-269874" algn="l">
              <a:lnSpc>
                <a:spcPts val="3499"/>
              </a:lnSpc>
              <a:buFont typeface="Arial"/>
              <a:buChar char="•"/>
            </a:pPr>
            <a:r>
              <a:rPr lang="en-US" sz="2499">
                <a:solidFill>
                  <a:srgbClr val="013088"/>
                </a:solidFill>
                <a:latin typeface="DM Sans"/>
                <a:ea typeface="DM Sans"/>
                <a:cs typeface="DM Sans"/>
                <a:sym typeface="DM Sans"/>
              </a:rPr>
              <a:t>Hybrid ICC/iccMAX profile support</a:t>
            </a:r>
          </a:p>
          <a:p>
            <a:pPr marL="539748" lvl="1" indent="-269874" algn="l">
              <a:lnSpc>
                <a:spcPts val="3499"/>
              </a:lnSpc>
              <a:buFont typeface="Arial"/>
              <a:buChar char="•"/>
            </a:pPr>
            <a:r>
              <a:rPr lang="en-US" sz="2499">
                <a:solidFill>
                  <a:srgbClr val="013088"/>
                </a:solidFill>
                <a:latin typeface="DM Sans"/>
                <a:ea typeface="DM Sans"/>
                <a:cs typeface="DM Sans"/>
                <a:sym typeface="DM Sans"/>
              </a:rPr>
              <a:t>Better matching of difficult brand colors</a:t>
            </a:r>
          </a:p>
        </p:txBody>
      </p:sp>
      <p:sp>
        <p:nvSpPr>
          <p:cNvPr id="10" name="TextBox 10"/>
          <p:cNvSpPr txBox="1"/>
          <p:nvPr/>
        </p:nvSpPr>
        <p:spPr>
          <a:xfrm>
            <a:off x="538519" y="1986889"/>
            <a:ext cx="16961698"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ONYX Thrive 25.5 advances spot color accuracy through expanded spectral color technologies.</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1" name="TextBox 11"/>
          <p:cNvSpPr txBox="1"/>
          <p:nvPr/>
        </p:nvSpPr>
        <p:spPr>
          <a:xfrm>
            <a:off x="538519" y="2656655"/>
            <a:ext cx="17459396" cy="17367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What Smart Spot Search Does</a:t>
            </a:r>
          </a:p>
          <a:p>
            <a:pPr algn="l">
              <a:lnSpc>
                <a:spcPts val="3499"/>
              </a:lnSpc>
            </a:pPr>
            <a:r>
              <a:rPr lang="en-US" sz="2499">
                <a:solidFill>
                  <a:srgbClr val="013088"/>
                </a:solidFill>
                <a:latin typeface="DM Sans"/>
                <a:ea typeface="DM Sans"/>
                <a:cs typeface="DM Sans"/>
                <a:sym typeface="DM Sans"/>
              </a:rPr>
              <a:t>Brand colors are often difficult to reproduce consistently across different printers, media types, and ink configurations. ONYX 25.5 introduces new spectral color technologies designed to improve spot color accuracy and repeatability.</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538519" y="6631915"/>
            <a:ext cx="16316227"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Greater confidence when producing color-critical work and fewer color-related reprints.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8420314" y="3274677"/>
            <a:ext cx="4772758" cy="2535528"/>
          </a:xfrm>
          <a:custGeom>
            <a:avLst/>
            <a:gdLst/>
            <a:ahLst/>
            <a:cxnLst/>
            <a:rect l="l" t="t" r="r" b="b"/>
            <a:pathLst>
              <a:path w="4772758" h="2535528">
                <a:moveTo>
                  <a:pt x="0" y="0"/>
                </a:moveTo>
                <a:lnTo>
                  <a:pt x="4772758" y="0"/>
                </a:lnTo>
                <a:lnTo>
                  <a:pt x="4772758" y="2535527"/>
                </a:lnTo>
                <a:lnTo>
                  <a:pt x="0" y="2535527"/>
                </a:lnTo>
                <a:lnTo>
                  <a:pt x="0" y="0"/>
                </a:lnTo>
                <a:close/>
              </a:path>
            </a:pathLst>
          </a:custGeom>
          <a:blipFill>
            <a:blip r:embed="rId3"/>
            <a:stretch>
              <a:fillRect/>
            </a:stretch>
          </a:blipFill>
        </p:spPr>
        <p:txBody>
          <a:bodyPr/>
          <a:lstStyle/>
          <a:p>
            <a:endParaRPr lang="en-US"/>
          </a:p>
        </p:txBody>
      </p:sp>
      <p:sp>
        <p:nvSpPr>
          <p:cNvPr id="9" name="Freeform 9"/>
          <p:cNvSpPr/>
          <p:nvPr/>
        </p:nvSpPr>
        <p:spPr>
          <a:xfrm>
            <a:off x="13179203" y="5810204"/>
            <a:ext cx="4080097" cy="3052838"/>
          </a:xfrm>
          <a:custGeom>
            <a:avLst/>
            <a:gdLst/>
            <a:ahLst/>
            <a:cxnLst/>
            <a:rect l="l" t="t" r="r" b="b"/>
            <a:pathLst>
              <a:path w="4080097" h="3052838">
                <a:moveTo>
                  <a:pt x="0" y="0"/>
                </a:moveTo>
                <a:lnTo>
                  <a:pt x="4080097" y="0"/>
                </a:lnTo>
                <a:lnTo>
                  <a:pt x="4080097" y="3052839"/>
                </a:lnTo>
                <a:lnTo>
                  <a:pt x="0" y="3052839"/>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More Control Over Spot Colors</a:t>
            </a:r>
          </a:p>
        </p:txBody>
      </p:sp>
      <p:sp>
        <p:nvSpPr>
          <p:cNvPr id="11" name="TextBox 11"/>
          <p:cNvSpPr txBox="1"/>
          <p:nvPr/>
        </p:nvSpPr>
        <p:spPr>
          <a:xfrm>
            <a:off x="538519" y="4991100"/>
            <a:ext cx="8265297" cy="4016376"/>
          </a:xfrm>
          <a:prstGeom prst="rect">
            <a:avLst/>
          </a:prstGeom>
        </p:spPr>
        <p:txBody>
          <a:bodyPr lIns="0" tIns="0" rIns="0" bIns="0" rtlCol="0" anchor="t">
            <a:spAutoFit/>
          </a:bodyPr>
          <a:lstStyle/>
          <a:p>
            <a:pPr algn="l">
              <a:lnSpc>
                <a:spcPts val="4599"/>
              </a:lnSpc>
            </a:pPr>
            <a:r>
              <a:rPr lang="en-US" sz="2499" b="1">
                <a:solidFill>
                  <a:srgbClr val="013088"/>
                </a:solidFill>
                <a:latin typeface="DM Sans Bold"/>
                <a:ea typeface="DM Sans Bold"/>
                <a:cs typeface="DM Sans Bold"/>
                <a:sym typeface="DM Sans Bold"/>
              </a:rPr>
              <a:t>Why It Matters</a:t>
            </a:r>
          </a:p>
          <a:p>
            <a:pPr algn="l">
              <a:lnSpc>
                <a:spcPts val="4599"/>
              </a:lnSpc>
            </a:pPr>
            <a:r>
              <a:rPr lang="en-US" sz="2499">
                <a:solidFill>
                  <a:srgbClr val="013088"/>
                </a:solidFill>
                <a:latin typeface="DM Sans"/>
                <a:ea typeface="DM Sans"/>
                <a:cs typeface="DM Sans"/>
                <a:sym typeface="DM Sans"/>
              </a:rPr>
              <a:t>Different jobs often require different color priorities.</a:t>
            </a:r>
          </a:p>
          <a:p>
            <a:pPr algn="l">
              <a:lnSpc>
                <a:spcPts val="4599"/>
              </a:lnSpc>
            </a:pPr>
            <a:r>
              <a:rPr lang="en-US" sz="2499" b="1">
                <a:solidFill>
                  <a:srgbClr val="013088"/>
                </a:solidFill>
                <a:latin typeface="DM Sans Bold"/>
                <a:ea typeface="DM Sans Bold"/>
                <a:cs typeface="DM Sans Bold"/>
                <a:sym typeface="DM Sans Bold"/>
              </a:rPr>
              <a:t>Operators can optimize output for:</a:t>
            </a:r>
          </a:p>
          <a:p>
            <a:pPr marL="539748" lvl="1" indent="-269874" algn="l">
              <a:lnSpc>
                <a:spcPts val="4599"/>
              </a:lnSpc>
              <a:buFont typeface="Arial"/>
              <a:buChar char="•"/>
            </a:pPr>
            <a:r>
              <a:rPr lang="en-US" sz="2499">
                <a:solidFill>
                  <a:srgbClr val="013088"/>
                </a:solidFill>
                <a:latin typeface="DM Sans"/>
                <a:ea typeface="DM Sans"/>
                <a:cs typeface="DM Sans"/>
                <a:sym typeface="DM Sans"/>
              </a:rPr>
              <a:t>Color accuracy</a:t>
            </a:r>
          </a:p>
          <a:p>
            <a:pPr marL="539748" lvl="1" indent="-269874" algn="l">
              <a:lnSpc>
                <a:spcPts val="4599"/>
              </a:lnSpc>
              <a:buFont typeface="Arial"/>
              <a:buChar char="•"/>
            </a:pPr>
            <a:r>
              <a:rPr lang="en-US" sz="2499">
                <a:solidFill>
                  <a:srgbClr val="013088"/>
                </a:solidFill>
                <a:latin typeface="DM Sans"/>
                <a:ea typeface="DM Sans"/>
                <a:cs typeface="DM Sans"/>
                <a:sym typeface="DM Sans"/>
              </a:rPr>
              <a:t>Visual appearance</a:t>
            </a:r>
          </a:p>
          <a:p>
            <a:pPr marL="539748" lvl="1" indent="-269874" algn="l">
              <a:lnSpc>
                <a:spcPts val="4599"/>
              </a:lnSpc>
              <a:buFont typeface="Arial"/>
              <a:buChar char="•"/>
            </a:pPr>
            <a:r>
              <a:rPr lang="en-US" sz="2499">
                <a:solidFill>
                  <a:srgbClr val="013088"/>
                </a:solidFill>
                <a:latin typeface="DM Sans"/>
                <a:ea typeface="DM Sans"/>
                <a:cs typeface="DM Sans"/>
                <a:sym typeface="DM Sans"/>
              </a:rPr>
              <a:t>Production requirements</a:t>
            </a:r>
          </a:p>
          <a:p>
            <a:pPr algn="l">
              <a:lnSpc>
                <a:spcPts val="4599"/>
              </a:lnSpc>
            </a:pPr>
            <a:r>
              <a:rPr lang="en-US" sz="2499" b="1">
                <a:solidFill>
                  <a:srgbClr val="013088"/>
                </a:solidFill>
                <a:latin typeface="DM Sans Bold"/>
                <a:ea typeface="DM Sans Bold"/>
                <a:cs typeface="DM Sans Bold"/>
                <a:sym typeface="DM Sans Bold"/>
              </a:rPr>
              <a:t>Rather than relying on a single global setting.</a:t>
            </a:r>
          </a:p>
        </p:txBody>
      </p:sp>
      <p:sp>
        <p:nvSpPr>
          <p:cNvPr id="12" name="TextBox 12"/>
          <p:cNvSpPr txBox="1"/>
          <p:nvPr/>
        </p:nvSpPr>
        <p:spPr>
          <a:xfrm>
            <a:off x="538519" y="1823701"/>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Every job has different color priorities. ONYX 25.5 introduces new controls that allow operators to optimize spot color reproduction on a job-by-job basis rather than relying on one global setting.</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3" name="TextBox 13"/>
          <p:cNvSpPr txBox="1"/>
          <p:nvPr/>
        </p:nvSpPr>
        <p:spPr>
          <a:xfrm>
            <a:off x="538519" y="2796546"/>
            <a:ext cx="13597461"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New Features</a:t>
            </a:r>
          </a:p>
          <a:p>
            <a:pPr marL="539748" lvl="1" indent="-269874" algn="l">
              <a:lnSpc>
                <a:spcPts val="3499"/>
              </a:lnSpc>
              <a:buFont typeface="Arial"/>
              <a:buChar char="•"/>
            </a:pPr>
            <a:r>
              <a:rPr lang="en-US" sz="2499">
                <a:solidFill>
                  <a:srgbClr val="013088"/>
                </a:solidFill>
                <a:latin typeface="DM Sans"/>
                <a:ea typeface="DM Sans"/>
                <a:cs typeface="DM Sans"/>
                <a:sym typeface="DM Sans"/>
              </a:rPr>
              <a:t>Per-job spot rendering intent</a:t>
            </a:r>
          </a:p>
          <a:p>
            <a:pPr marL="539748" lvl="1" indent="-269874" algn="l">
              <a:lnSpc>
                <a:spcPts val="3499"/>
              </a:lnSpc>
              <a:buFont typeface="Arial"/>
              <a:buChar char="•"/>
            </a:pPr>
            <a:r>
              <a:rPr lang="en-US" sz="2499">
                <a:solidFill>
                  <a:srgbClr val="013088"/>
                </a:solidFill>
                <a:latin typeface="DM Sans"/>
                <a:ea typeface="DM Sans"/>
                <a:cs typeface="DM Sans"/>
                <a:sym typeface="DM Sans"/>
              </a:rPr>
              <a:t>Quick Set spot rendering controls</a:t>
            </a:r>
          </a:p>
          <a:p>
            <a:pPr marL="539748" lvl="1" indent="-269874" algn="l">
              <a:lnSpc>
                <a:spcPts val="3499"/>
              </a:lnSpc>
              <a:buFont typeface="Arial"/>
              <a:buChar char="•"/>
            </a:pPr>
            <a:r>
              <a:rPr lang="en-US" sz="2499">
                <a:solidFill>
                  <a:srgbClr val="013088"/>
                </a:solidFill>
                <a:latin typeface="DM Sans"/>
                <a:ea typeface="DM Sans"/>
                <a:cs typeface="DM Sans"/>
                <a:sym typeface="DM Sans"/>
              </a:rPr>
              <a:t>Job Editor spot rendering controls</a:t>
            </a:r>
          </a:p>
          <a:p>
            <a:pPr marL="539748" lvl="1" indent="-269874" algn="l">
              <a:lnSpc>
                <a:spcPts val="3499"/>
              </a:lnSpc>
              <a:buFont typeface="Arial"/>
              <a:buChar char="•"/>
            </a:pPr>
            <a:r>
              <a:rPr lang="en-US" sz="2499">
                <a:solidFill>
                  <a:srgbClr val="013088"/>
                </a:solidFill>
                <a:latin typeface="DM Sans"/>
                <a:ea typeface="DM Sans"/>
                <a:cs typeface="DM Sans"/>
                <a:sym typeface="DM Sans"/>
              </a:rPr>
              <a:t>SwatchBooks rendering intent selection</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10115359" y="3273926"/>
            <a:ext cx="6918474" cy="2075542"/>
          </a:xfrm>
          <a:custGeom>
            <a:avLst/>
            <a:gdLst/>
            <a:ahLst/>
            <a:cxnLst/>
            <a:rect l="l" t="t" r="r" b="b"/>
            <a:pathLst>
              <a:path w="6918474" h="2075542">
                <a:moveTo>
                  <a:pt x="0" y="0"/>
                </a:moveTo>
                <a:lnTo>
                  <a:pt x="6918473" y="0"/>
                </a:lnTo>
                <a:lnTo>
                  <a:pt x="6918473" y="2075542"/>
                </a:lnTo>
                <a:lnTo>
                  <a:pt x="0" y="2075542"/>
                </a:lnTo>
                <a:lnTo>
                  <a:pt x="0" y="0"/>
                </a:lnTo>
                <a:close/>
              </a:path>
            </a:pathLst>
          </a:custGeom>
          <a:blipFill>
            <a:blip r:embed="rId3"/>
            <a:stretch>
              <a:fillRect/>
            </a:stretch>
          </a:blipFill>
        </p:spPr>
        <p:txBody>
          <a:bodyPr/>
          <a:lstStyle/>
          <a:p>
            <a:endParaRPr lang="en-US"/>
          </a:p>
        </p:txBody>
      </p:sp>
      <p:sp>
        <p:nvSpPr>
          <p:cNvPr id="9" name="Freeform 9"/>
          <p:cNvSpPr/>
          <p:nvPr/>
        </p:nvSpPr>
        <p:spPr>
          <a:xfrm>
            <a:off x="10115359" y="5415940"/>
            <a:ext cx="6948286" cy="2219416"/>
          </a:xfrm>
          <a:custGeom>
            <a:avLst/>
            <a:gdLst/>
            <a:ahLst/>
            <a:cxnLst/>
            <a:rect l="l" t="t" r="r" b="b"/>
            <a:pathLst>
              <a:path w="6948286" h="2219416">
                <a:moveTo>
                  <a:pt x="0" y="0"/>
                </a:moveTo>
                <a:lnTo>
                  <a:pt x="6948286" y="0"/>
                </a:lnTo>
                <a:lnTo>
                  <a:pt x="6948286" y="2219416"/>
                </a:lnTo>
                <a:lnTo>
                  <a:pt x="0" y="2219416"/>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Color Evaluation &amp; Verification</a:t>
            </a:r>
          </a:p>
        </p:txBody>
      </p:sp>
      <p:sp>
        <p:nvSpPr>
          <p:cNvPr id="11" name="TextBox 11"/>
          <p:cNvSpPr txBox="1"/>
          <p:nvPr/>
        </p:nvSpPr>
        <p:spPr>
          <a:xfrm>
            <a:off x="538519" y="1975351"/>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Matching color is only part of the process. ONYX 25.5 introduces new spectral measurement tools that help users evaluate and verify how colors will perform under real-world viewing conditions.</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2" name="TextBox 12"/>
          <p:cNvSpPr txBox="1"/>
          <p:nvPr/>
        </p:nvSpPr>
        <p:spPr>
          <a:xfrm>
            <a:off x="801781" y="2968625"/>
            <a:ext cx="13597461" cy="21748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Reflectance Measurement</a:t>
            </a:r>
          </a:p>
          <a:p>
            <a:pPr marL="539748" lvl="1" indent="-269874" algn="l">
              <a:lnSpc>
                <a:spcPts val="3499"/>
              </a:lnSpc>
              <a:buFont typeface="Arial"/>
              <a:buChar char="•"/>
            </a:pPr>
            <a:r>
              <a:rPr lang="en-US" sz="2499">
                <a:solidFill>
                  <a:srgbClr val="013088"/>
                </a:solidFill>
                <a:latin typeface="DM Sans"/>
                <a:ea typeface="DM Sans"/>
                <a:cs typeface="DM Sans"/>
                <a:sym typeface="DM Sans"/>
              </a:rPr>
              <a:t>Measure custom colors using spectral reflectance</a:t>
            </a:r>
          </a:p>
          <a:p>
            <a:pPr marL="539748" lvl="1" indent="-269874" algn="l">
              <a:lnSpc>
                <a:spcPts val="3499"/>
              </a:lnSpc>
              <a:buFont typeface="Arial"/>
              <a:buChar char="•"/>
            </a:pPr>
            <a:r>
              <a:rPr lang="en-US" sz="2499">
                <a:solidFill>
                  <a:srgbClr val="013088"/>
                </a:solidFill>
                <a:latin typeface="DM Sans"/>
                <a:ea typeface="DM Sans"/>
                <a:cs typeface="DM Sans"/>
                <a:sym typeface="DM Sans"/>
              </a:rPr>
              <a:t>View measured spectral data</a:t>
            </a:r>
          </a:p>
          <a:p>
            <a:pPr marL="539748" lvl="1" indent="-269874" algn="l">
              <a:lnSpc>
                <a:spcPts val="3499"/>
              </a:lnSpc>
              <a:buFont typeface="Arial"/>
              <a:buChar char="•"/>
            </a:pPr>
            <a:r>
              <a:rPr lang="en-US" sz="2499">
                <a:solidFill>
                  <a:srgbClr val="013088"/>
                </a:solidFill>
                <a:latin typeface="DM Sans"/>
                <a:ea typeface="DM Sans"/>
                <a:cs typeface="DM Sans"/>
                <a:sym typeface="DM Sans"/>
              </a:rPr>
              <a:t>Store reflectance-based color definitions</a:t>
            </a:r>
          </a:p>
          <a:p>
            <a:pPr algn="l">
              <a:lnSpc>
                <a:spcPts val="3499"/>
              </a:lnSpc>
            </a:pPr>
            <a:endParaRPr lang="en-US" sz="2499">
              <a:solidFill>
                <a:srgbClr val="013088"/>
              </a:solidFill>
              <a:latin typeface="DM Sans"/>
              <a:ea typeface="DM Sans"/>
              <a:cs typeface="DM Sans"/>
              <a:sym typeface="DM Sans"/>
            </a:endParaRPr>
          </a:p>
        </p:txBody>
      </p:sp>
      <p:sp>
        <p:nvSpPr>
          <p:cNvPr id="13" name="TextBox 13"/>
          <p:cNvSpPr txBox="1"/>
          <p:nvPr/>
        </p:nvSpPr>
        <p:spPr>
          <a:xfrm>
            <a:off x="801781" y="4906383"/>
            <a:ext cx="9539045" cy="21748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Metamerism Reporting</a:t>
            </a:r>
          </a:p>
          <a:p>
            <a:pPr marL="539748" lvl="1" indent="-269874" algn="l">
              <a:lnSpc>
                <a:spcPts val="3499"/>
              </a:lnSpc>
              <a:buFont typeface="Arial"/>
              <a:buChar char="•"/>
            </a:pPr>
            <a:r>
              <a:rPr lang="en-US" sz="2499">
                <a:solidFill>
                  <a:srgbClr val="013088"/>
                </a:solidFill>
                <a:latin typeface="DM Sans"/>
                <a:ea typeface="DM Sans"/>
                <a:cs typeface="DM Sans"/>
                <a:sym typeface="DM Sans"/>
              </a:rPr>
              <a:t>Evaluate color matches under different lighting conditions</a:t>
            </a:r>
          </a:p>
          <a:p>
            <a:pPr marL="539748" lvl="1" indent="-269874" algn="l">
              <a:lnSpc>
                <a:spcPts val="3499"/>
              </a:lnSpc>
              <a:buFont typeface="Arial"/>
              <a:buChar char="•"/>
            </a:pPr>
            <a:r>
              <a:rPr lang="en-US" sz="2499">
                <a:solidFill>
                  <a:srgbClr val="013088"/>
                </a:solidFill>
                <a:latin typeface="DM Sans"/>
                <a:ea typeface="DM Sans"/>
                <a:cs typeface="DM Sans"/>
                <a:sym typeface="DM Sans"/>
              </a:rPr>
              <a:t>View a metamerism index</a:t>
            </a:r>
          </a:p>
          <a:p>
            <a:pPr marL="539748" lvl="1" indent="-269874" algn="l">
              <a:lnSpc>
                <a:spcPts val="3499"/>
              </a:lnSpc>
              <a:buFont typeface="Arial"/>
              <a:buChar char="•"/>
            </a:pPr>
            <a:r>
              <a:rPr lang="en-US" sz="2499">
                <a:solidFill>
                  <a:srgbClr val="013088"/>
                </a:solidFill>
                <a:latin typeface="DM Sans"/>
                <a:ea typeface="DM Sans"/>
                <a:cs typeface="DM Sans"/>
                <a:sym typeface="DM Sans"/>
              </a:rPr>
              <a:t>Better predict real-world color performance</a:t>
            </a:r>
          </a:p>
          <a:p>
            <a:pPr algn="l">
              <a:lnSpc>
                <a:spcPts val="3499"/>
              </a:lnSpc>
            </a:pPr>
            <a:endParaRPr lang="en-US" sz="2499">
              <a:solidFill>
                <a:srgbClr val="013088"/>
              </a:solidFill>
              <a:latin typeface="DM Sans"/>
              <a:ea typeface="DM Sans"/>
              <a:cs typeface="DM Sans"/>
              <a:sym typeface="DM Sans"/>
            </a:endParaRPr>
          </a:p>
        </p:txBody>
      </p:sp>
      <p:sp>
        <p:nvSpPr>
          <p:cNvPr id="14" name="TextBox 14"/>
          <p:cNvSpPr txBox="1"/>
          <p:nvPr/>
        </p:nvSpPr>
        <p:spPr>
          <a:xfrm>
            <a:off x="801781" y="6890599"/>
            <a:ext cx="7819856" cy="21748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Customer Benefits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Improved color confidence</a:t>
            </a:r>
          </a:p>
          <a:p>
            <a:pPr marL="539748" lvl="1" indent="-269874" algn="l">
              <a:lnSpc>
                <a:spcPts val="3499"/>
              </a:lnSpc>
              <a:buFont typeface="Arial"/>
              <a:buChar char="•"/>
            </a:pPr>
            <a:r>
              <a:rPr lang="en-US" sz="2499">
                <a:solidFill>
                  <a:srgbClr val="013088"/>
                </a:solidFill>
                <a:latin typeface="DM Sans"/>
                <a:ea typeface="DM Sans"/>
                <a:cs typeface="DM Sans"/>
                <a:sym typeface="DM Sans"/>
              </a:rPr>
              <a:t>Better customer communication</a:t>
            </a:r>
          </a:p>
          <a:p>
            <a:pPr marL="539748" lvl="1" indent="-269874" algn="l">
              <a:lnSpc>
                <a:spcPts val="3499"/>
              </a:lnSpc>
              <a:buFont typeface="Arial"/>
              <a:buChar char="•"/>
            </a:pPr>
            <a:r>
              <a:rPr lang="en-US" sz="2499">
                <a:solidFill>
                  <a:srgbClr val="013088"/>
                </a:solidFill>
                <a:latin typeface="DM Sans"/>
                <a:ea typeface="DM Sans"/>
                <a:cs typeface="DM Sans"/>
                <a:sym typeface="DM Sans"/>
              </a:rPr>
              <a:t>Fewer color-related reprints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19049"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180586" y="6836045"/>
            <a:ext cx="16828173" cy="792702"/>
          </a:xfrm>
          <a:prstGeom prst="rect">
            <a:avLst/>
          </a:prstGeom>
        </p:spPr>
        <p:txBody>
          <a:bodyPr lIns="0" tIns="0" rIns="0" bIns="0" rtlCol="0" anchor="t">
            <a:spAutoFit/>
          </a:bodyPr>
          <a:lstStyle/>
          <a:p>
            <a:pPr algn="l">
              <a:lnSpc>
                <a:spcPts val="5728"/>
              </a:lnSpc>
            </a:pPr>
            <a:r>
              <a:rPr lang="en-US" sz="6600" b="1">
                <a:solidFill>
                  <a:srgbClr val="013088"/>
                </a:solidFill>
                <a:latin typeface="DM Sans Bold"/>
                <a:ea typeface="DM Sans Bold"/>
                <a:cs typeface="DM Sans Bold"/>
                <a:sym typeface="DM Sans Bold"/>
              </a:rPr>
              <a:t>Workflow Control </a:t>
            </a:r>
          </a:p>
        </p:txBody>
      </p:sp>
      <p:sp>
        <p:nvSpPr>
          <p:cNvPr id="13" name="TextBox 13"/>
          <p:cNvSpPr txBox="1"/>
          <p:nvPr/>
        </p:nvSpPr>
        <p:spPr>
          <a:xfrm>
            <a:off x="1184970" y="8004110"/>
            <a:ext cx="12681176" cy="1079551"/>
          </a:xfrm>
          <a:prstGeom prst="rect">
            <a:avLst/>
          </a:prstGeom>
        </p:spPr>
        <p:txBody>
          <a:bodyPr lIns="0" tIns="0" rIns="0" bIns="0" rtlCol="0" anchor="t">
            <a:spAutoFit/>
          </a:bodyPr>
          <a:lstStyle/>
          <a:p>
            <a:pPr algn="l">
              <a:lnSpc>
                <a:spcPts val="4339"/>
              </a:lnSpc>
            </a:pPr>
            <a:r>
              <a:rPr lang="en-US" sz="3200">
                <a:solidFill>
                  <a:srgbClr val="013088"/>
                </a:solidFill>
                <a:latin typeface="DM Sans"/>
                <a:ea typeface="DM Sans"/>
                <a:cs typeface="DM Sans"/>
                <a:sym typeface="DM Sans"/>
              </a:rPr>
              <a:t>Spot Layer Generation. Media Color Preview. Finishing Controls</a:t>
            </a:r>
          </a:p>
          <a:p>
            <a:pPr algn="l">
              <a:lnSpc>
                <a:spcPts val="4340"/>
              </a:lnSpc>
            </a:pPr>
            <a:endParaRPr lang="en-US" sz="3200">
              <a:solidFill>
                <a:srgbClr val="013088"/>
              </a:solidFill>
              <a:latin typeface="DM Sans"/>
              <a:ea typeface="DM Sans"/>
              <a:cs typeface="DM Sans"/>
              <a:sym typeface="DM Sans"/>
            </a:endParaRPr>
          </a:p>
        </p:txBody>
      </p:sp>
      <p:grpSp>
        <p:nvGrpSpPr>
          <p:cNvPr id="14" name="Group 14"/>
          <p:cNvGrpSpPr/>
          <p:nvPr/>
        </p:nvGrpSpPr>
        <p:grpSpPr>
          <a:xfrm>
            <a:off x="12077459" y="449141"/>
            <a:ext cx="5181841" cy="5283729"/>
            <a:chOff x="0" y="0"/>
            <a:chExt cx="6909121" cy="7044972"/>
          </a:xfrm>
        </p:grpSpPr>
        <p:sp>
          <p:nvSpPr>
            <p:cNvPr id="15" name="Freeform 15"/>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TextBox 8"/>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Expanded Profiling Capabilities</a:t>
            </a:r>
          </a:p>
        </p:txBody>
      </p:sp>
      <p:sp>
        <p:nvSpPr>
          <p:cNvPr id="9" name="TextBox 9"/>
          <p:cNvSpPr txBox="1"/>
          <p:nvPr/>
        </p:nvSpPr>
        <p:spPr>
          <a:xfrm>
            <a:off x="538519" y="1986889"/>
            <a:ext cx="16961698" cy="17367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As print providers continue adopting expanded-gamut technologies, profiling tools must evolve to support new ink configurations and wider color ranges. ONYX 25.5 expands its profiling capabilities to help users achieve more accurate color reproduction.</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0" name="TextBox 10"/>
          <p:cNvSpPr txBox="1"/>
          <p:nvPr/>
        </p:nvSpPr>
        <p:spPr>
          <a:xfrm>
            <a:off x="538519" y="3502290"/>
            <a:ext cx="13597461"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What it can do</a:t>
            </a:r>
          </a:p>
          <a:p>
            <a:pPr marL="539748" lvl="1" indent="-269874" algn="l">
              <a:lnSpc>
                <a:spcPts val="3499"/>
              </a:lnSpc>
              <a:buFont typeface="Arial"/>
              <a:buChar char="•"/>
            </a:pPr>
            <a:r>
              <a:rPr lang="en-US" sz="2499">
                <a:solidFill>
                  <a:srgbClr val="013088"/>
                </a:solidFill>
                <a:latin typeface="DM Sans"/>
                <a:ea typeface="DM Sans"/>
                <a:cs typeface="DM Sans"/>
                <a:sym typeface="DM Sans"/>
              </a:rPr>
              <a:t>8-channel ICC profiling</a:t>
            </a:r>
          </a:p>
          <a:p>
            <a:pPr marL="539748" lvl="1" indent="-269874" algn="l">
              <a:lnSpc>
                <a:spcPts val="3499"/>
              </a:lnSpc>
              <a:buFont typeface="Arial"/>
              <a:buChar char="•"/>
            </a:pPr>
            <a:r>
              <a:rPr lang="en-US" sz="2499">
                <a:solidFill>
                  <a:srgbClr val="013088"/>
                </a:solidFill>
                <a:latin typeface="DM Sans"/>
                <a:ea typeface="DM Sans"/>
                <a:cs typeface="DM Sans"/>
                <a:sym typeface="DM Sans"/>
              </a:rPr>
              <a:t>CMYK + Orange + Red + Green + Blue configurations</a:t>
            </a:r>
          </a:p>
          <a:p>
            <a:pPr marL="539748" lvl="1" indent="-269874" algn="l">
              <a:lnSpc>
                <a:spcPts val="3499"/>
              </a:lnSpc>
              <a:buFont typeface="Arial"/>
              <a:buChar char="•"/>
            </a:pPr>
            <a:r>
              <a:rPr lang="en-US" sz="2499">
                <a:solidFill>
                  <a:srgbClr val="013088"/>
                </a:solidFill>
                <a:latin typeface="DM Sans"/>
                <a:ea typeface="DM Sans"/>
                <a:cs typeface="DM Sans"/>
                <a:sym typeface="DM Sans"/>
              </a:rPr>
              <a:t>Hybrid ICC / iccMAX profile creation</a:t>
            </a:r>
          </a:p>
          <a:p>
            <a:pPr marL="539748" lvl="1" indent="-269874" algn="l">
              <a:lnSpc>
                <a:spcPts val="3499"/>
              </a:lnSpc>
              <a:buFont typeface="Arial"/>
              <a:buChar char="•"/>
            </a:pPr>
            <a:r>
              <a:rPr lang="en-US" sz="2499">
                <a:solidFill>
                  <a:srgbClr val="013088"/>
                </a:solidFill>
                <a:latin typeface="DM Sans"/>
                <a:ea typeface="DM Sans"/>
                <a:cs typeface="DM Sans"/>
                <a:sym typeface="DM Sans"/>
              </a:rPr>
              <a:t>Expanded-gamut printer support</a:t>
            </a:r>
          </a:p>
          <a:p>
            <a:pPr algn="l">
              <a:lnSpc>
                <a:spcPts val="3499"/>
              </a:lnSpc>
            </a:pPr>
            <a:endParaRPr lang="en-US" sz="2499">
              <a:solidFill>
                <a:srgbClr val="013088"/>
              </a:solidFill>
              <a:latin typeface="DM Sans"/>
              <a:ea typeface="DM Sans"/>
              <a:cs typeface="DM Sans"/>
              <a:sym typeface="DM Sans"/>
            </a:endParaRPr>
          </a:p>
        </p:txBody>
      </p:sp>
      <p:sp>
        <p:nvSpPr>
          <p:cNvPr id="11" name="TextBox 11"/>
          <p:cNvSpPr txBox="1"/>
          <p:nvPr/>
        </p:nvSpPr>
        <p:spPr>
          <a:xfrm>
            <a:off x="9019368" y="6645275"/>
            <a:ext cx="13597461"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Markets That Benefit</a:t>
            </a:r>
          </a:p>
          <a:p>
            <a:pPr marL="539748" lvl="1" indent="-269874" algn="l">
              <a:lnSpc>
                <a:spcPts val="3499"/>
              </a:lnSpc>
              <a:buFont typeface="Arial"/>
              <a:buChar char="•"/>
            </a:pPr>
            <a:r>
              <a:rPr lang="en-US" sz="2499">
                <a:solidFill>
                  <a:srgbClr val="013088"/>
                </a:solidFill>
                <a:latin typeface="DM Sans"/>
                <a:ea typeface="DM Sans"/>
                <a:cs typeface="DM Sans"/>
                <a:sym typeface="DM Sans"/>
              </a:rPr>
              <a:t>Textile printing</a:t>
            </a:r>
          </a:p>
          <a:p>
            <a:pPr marL="539748" lvl="1" indent="-269874" algn="l">
              <a:lnSpc>
                <a:spcPts val="3499"/>
              </a:lnSpc>
              <a:buFont typeface="Arial"/>
              <a:buChar char="•"/>
            </a:pPr>
            <a:r>
              <a:rPr lang="en-US" sz="2499">
                <a:solidFill>
                  <a:srgbClr val="013088"/>
                </a:solidFill>
                <a:latin typeface="DM Sans"/>
                <a:ea typeface="DM Sans"/>
                <a:cs typeface="DM Sans"/>
                <a:sym typeface="DM Sans"/>
              </a:rPr>
              <a:t>Ceramics</a:t>
            </a:r>
          </a:p>
          <a:p>
            <a:pPr marL="539748" lvl="1" indent="-269874" algn="l">
              <a:lnSpc>
                <a:spcPts val="3499"/>
              </a:lnSpc>
              <a:buFont typeface="Arial"/>
              <a:buChar char="•"/>
            </a:pPr>
            <a:r>
              <a:rPr lang="en-US" sz="2499">
                <a:solidFill>
                  <a:srgbClr val="013088"/>
                </a:solidFill>
                <a:latin typeface="DM Sans"/>
                <a:ea typeface="DM Sans"/>
                <a:cs typeface="DM Sans"/>
                <a:sym typeface="DM Sans"/>
              </a:rPr>
              <a:t>Specialty graphics</a:t>
            </a:r>
          </a:p>
          <a:p>
            <a:pPr marL="539748" lvl="1" indent="-269874" algn="l">
              <a:lnSpc>
                <a:spcPts val="3499"/>
              </a:lnSpc>
              <a:buFont typeface="Arial"/>
              <a:buChar char="•"/>
            </a:pPr>
            <a:r>
              <a:rPr lang="en-US" sz="2499">
                <a:solidFill>
                  <a:srgbClr val="013088"/>
                </a:solidFill>
                <a:latin typeface="DM Sans"/>
                <a:ea typeface="DM Sans"/>
                <a:cs typeface="DM Sans"/>
                <a:sym typeface="DM Sans"/>
              </a:rPr>
              <a:t>Industrial printing</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2618579" y="6645275"/>
            <a:ext cx="8264312"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Results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Larger printable color gamut</a:t>
            </a:r>
          </a:p>
          <a:p>
            <a:pPr marL="539748" lvl="1" indent="-269874" algn="l">
              <a:lnSpc>
                <a:spcPts val="3499"/>
              </a:lnSpc>
              <a:buFont typeface="Arial"/>
              <a:buChar char="•"/>
            </a:pPr>
            <a:r>
              <a:rPr lang="en-US" sz="2499">
                <a:solidFill>
                  <a:srgbClr val="013088"/>
                </a:solidFill>
                <a:latin typeface="DM Sans"/>
                <a:ea typeface="DM Sans"/>
                <a:cs typeface="DM Sans"/>
                <a:sym typeface="DM Sans"/>
              </a:rPr>
              <a:t>Better brand color reproduction</a:t>
            </a:r>
          </a:p>
          <a:p>
            <a:pPr marL="539748" lvl="1" indent="-269874" algn="l">
              <a:lnSpc>
                <a:spcPts val="3499"/>
              </a:lnSpc>
              <a:buFont typeface="Arial"/>
              <a:buChar char="•"/>
            </a:pPr>
            <a:r>
              <a:rPr lang="en-US" sz="2499">
                <a:solidFill>
                  <a:srgbClr val="013088"/>
                </a:solidFill>
                <a:latin typeface="DM Sans"/>
                <a:ea typeface="DM Sans"/>
                <a:cs typeface="DM Sans"/>
                <a:sym typeface="DM Sans"/>
              </a:rPr>
              <a:t>Expanded application opportunities</a:t>
            </a:r>
          </a:p>
          <a:p>
            <a:pPr algn="l">
              <a:lnSpc>
                <a:spcPts val="3499"/>
              </a:lnSpc>
            </a:pPr>
            <a:endParaRPr lang="en-US" sz="2499">
              <a:solidFill>
                <a:srgbClr val="013088"/>
              </a:solidFill>
              <a:latin typeface="DM Sans"/>
              <a:ea typeface="DM Sans"/>
              <a:cs typeface="DM Sans"/>
              <a:sym typeface="DM Sans"/>
            </a:endParaRPr>
          </a:p>
          <a:p>
            <a:pPr algn="l">
              <a:lnSpc>
                <a:spcPts val="3499"/>
              </a:lnSpc>
            </a:pPr>
            <a:endParaRPr lang="en-US" sz="2499">
              <a:solidFill>
                <a:srgbClr val="013088"/>
              </a:solidFill>
              <a:latin typeface="DM Sans"/>
              <a:ea typeface="DM Sans"/>
              <a:cs typeface="DM Sans"/>
              <a:sym typeface="DM Sans"/>
            </a:endParaRPr>
          </a:p>
        </p:txBody>
      </p:sp>
      <p:sp>
        <p:nvSpPr>
          <p:cNvPr id="13" name="TextBox 13"/>
          <p:cNvSpPr txBox="1"/>
          <p:nvPr/>
        </p:nvSpPr>
        <p:spPr>
          <a:xfrm>
            <a:off x="538519" y="5903582"/>
            <a:ext cx="17030292"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Enables a larger printable color gamut and helps reproduce difficult brand colors more accurately.</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8292539" y="2659989"/>
            <a:ext cx="8388887" cy="5602760"/>
          </a:xfrm>
          <a:custGeom>
            <a:avLst/>
            <a:gdLst/>
            <a:ahLst/>
            <a:cxnLst/>
            <a:rect l="l" t="t" r="r" b="b"/>
            <a:pathLst>
              <a:path w="8388887" h="5602760">
                <a:moveTo>
                  <a:pt x="0" y="0"/>
                </a:moveTo>
                <a:lnTo>
                  <a:pt x="8388887" y="0"/>
                </a:lnTo>
                <a:lnTo>
                  <a:pt x="8388887" y="5602760"/>
                </a:lnTo>
                <a:lnTo>
                  <a:pt x="0" y="5602760"/>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New G7 Status Viewer</a:t>
            </a:r>
          </a:p>
        </p:txBody>
      </p:sp>
      <p:sp>
        <p:nvSpPr>
          <p:cNvPr id="10" name="TextBox 10"/>
          <p:cNvSpPr txBox="1"/>
          <p:nvPr/>
        </p:nvSpPr>
        <p:spPr>
          <a:xfrm>
            <a:off x="538519" y="1986889"/>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The G7 Status Viewer provides greater visibility into profile optimization and calibration performance during media creation and maintenance.</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1" name="TextBox 11"/>
          <p:cNvSpPr txBox="1"/>
          <p:nvPr/>
        </p:nvSpPr>
        <p:spPr>
          <a:xfrm>
            <a:off x="558661" y="3023210"/>
            <a:ext cx="8585340"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Features that innovate</a:t>
            </a:r>
          </a:p>
          <a:p>
            <a:pPr marL="539748" lvl="1" indent="-269874" algn="l">
              <a:lnSpc>
                <a:spcPts val="3499"/>
              </a:lnSpc>
              <a:buFont typeface="Arial"/>
              <a:buChar char="•"/>
            </a:pPr>
            <a:r>
              <a:rPr lang="en-US" sz="2499">
                <a:solidFill>
                  <a:srgbClr val="013088"/>
                </a:solidFill>
                <a:latin typeface="DM Sans"/>
                <a:ea typeface="DM Sans"/>
                <a:cs typeface="DM Sans"/>
                <a:sym typeface="DM Sans"/>
              </a:rPr>
              <a:t>Monitor G7 compliance progress</a:t>
            </a:r>
          </a:p>
          <a:p>
            <a:pPr marL="539748" lvl="1" indent="-269874" algn="l">
              <a:lnSpc>
                <a:spcPts val="3499"/>
              </a:lnSpc>
              <a:buFont typeface="Arial"/>
              <a:buChar char="•"/>
            </a:pPr>
            <a:r>
              <a:rPr lang="en-US" sz="2499">
                <a:solidFill>
                  <a:srgbClr val="013088"/>
                </a:solidFill>
                <a:latin typeface="DM Sans"/>
                <a:ea typeface="DM Sans"/>
                <a:cs typeface="DM Sans"/>
                <a:sym typeface="DM Sans"/>
              </a:rPr>
              <a:t>View optimization iterations</a:t>
            </a:r>
          </a:p>
          <a:p>
            <a:pPr marL="539748" lvl="1" indent="-269874" algn="l">
              <a:lnSpc>
                <a:spcPts val="3499"/>
              </a:lnSpc>
              <a:buFont typeface="Arial"/>
              <a:buChar char="•"/>
            </a:pPr>
            <a:r>
              <a:rPr lang="en-US" sz="2499">
                <a:solidFill>
                  <a:srgbClr val="013088"/>
                </a:solidFill>
                <a:latin typeface="DM Sans"/>
                <a:ea typeface="DM Sans"/>
                <a:cs typeface="DM Sans"/>
                <a:sym typeface="DM Sans"/>
              </a:rPr>
              <a:t>Track profile performance improvements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Identify opportunities for refinement</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538519" y="5588610"/>
            <a:ext cx="6256412" cy="21748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Benefits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Easier troubleshooting</a:t>
            </a:r>
          </a:p>
          <a:p>
            <a:pPr marL="539748" lvl="1" indent="-269874" algn="l">
              <a:lnSpc>
                <a:spcPts val="3499"/>
              </a:lnSpc>
              <a:buFont typeface="Arial"/>
              <a:buChar char="•"/>
            </a:pPr>
            <a:r>
              <a:rPr lang="en-US" sz="2499">
                <a:solidFill>
                  <a:srgbClr val="013088"/>
                </a:solidFill>
                <a:latin typeface="DM Sans"/>
                <a:ea typeface="DM Sans"/>
                <a:cs typeface="DM Sans"/>
                <a:sym typeface="DM Sans"/>
              </a:rPr>
              <a:t>Greater process visibility</a:t>
            </a:r>
          </a:p>
          <a:p>
            <a:pPr marL="539748" lvl="1" indent="-269874" algn="l">
              <a:lnSpc>
                <a:spcPts val="3499"/>
              </a:lnSpc>
              <a:buFont typeface="Arial"/>
              <a:buChar char="•"/>
            </a:pPr>
            <a:r>
              <a:rPr lang="en-US" sz="2499">
                <a:solidFill>
                  <a:srgbClr val="013088"/>
                </a:solidFill>
                <a:latin typeface="DM Sans"/>
                <a:ea typeface="DM Sans"/>
                <a:cs typeface="DM Sans"/>
                <a:sym typeface="DM Sans"/>
              </a:rPr>
              <a:t>Improved consistency across media</a:t>
            </a:r>
          </a:p>
          <a:p>
            <a:pPr algn="l">
              <a:lnSpc>
                <a:spcPts val="3499"/>
              </a:lnSpc>
            </a:pPr>
            <a:endParaRPr lang="en-US" sz="2499">
              <a:solidFill>
                <a:srgbClr val="013088"/>
              </a:solidFill>
              <a:latin typeface="DM Sans"/>
              <a:ea typeface="DM Sans"/>
              <a:cs typeface="DM Sans"/>
              <a:sym typeface="DM Sans"/>
            </a:endParaRPr>
          </a:p>
        </p:txBody>
      </p:sp>
      <p:sp>
        <p:nvSpPr>
          <p:cNvPr id="13" name="TextBox 13"/>
          <p:cNvSpPr txBox="1"/>
          <p:nvPr/>
        </p:nvSpPr>
        <p:spPr>
          <a:xfrm>
            <a:off x="558661" y="8397875"/>
            <a:ext cx="18434790"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Simplifies troubleshooting and helps maintain more consistent color results across production environments.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19049"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180586" y="6836045"/>
            <a:ext cx="16828173" cy="792702"/>
          </a:xfrm>
          <a:prstGeom prst="rect">
            <a:avLst/>
          </a:prstGeom>
        </p:spPr>
        <p:txBody>
          <a:bodyPr lIns="0" tIns="0" rIns="0" bIns="0" rtlCol="0" anchor="t">
            <a:spAutoFit/>
          </a:bodyPr>
          <a:lstStyle/>
          <a:p>
            <a:pPr algn="l">
              <a:lnSpc>
                <a:spcPts val="5728"/>
              </a:lnSpc>
            </a:pPr>
            <a:r>
              <a:rPr lang="en-US" sz="6600" b="1">
                <a:solidFill>
                  <a:srgbClr val="013088"/>
                </a:solidFill>
                <a:latin typeface="DM Sans Bold"/>
                <a:ea typeface="DM Sans Bold"/>
                <a:cs typeface="DM Sans Bold"/>
                <a:sym typeface="DM Sans Bold"/>
              </a:rPr>
              <a:t>Production Reliability </a:t>
            </a:r>
          </a:p>
        </p:txBody>
      </p:sp>
      <p:sp>
        <p:nvSpPr>
          <p:cNvPr id="13" name="TextBox 13"/>
          <p:cNvSpPr txBox="1"/>
          <p:nvPr/>
        </p:nvSpPr>
        <p:spPr>
          <a:xfrm>
            <a:off x="1184970" y="8004110"/>
            <a:ext cx="12681176" cy="1079551"/>
          </a:xfrm>
          <a:prstGeom prst="rect">
            <a:avLst/>
          </a:prstGeom>
        </p:spPr>
        <p:txBody>
          <a:bodyPr lIns="0" tIns="0" rIns="0" bIns="0" rtlCol="0" anchor="t">
            <a:spAutoFit/>
          </a:bodyPr>
          <a:lstStyle/>
          <a:p>
            <a:pPr algn="l">
              <a:lnSpc>
                <a:spcPts val="4339"/>
              </a:lnSpc>
            </a:pPr>
            <a:r>
              <a:rPr lang="en-US" sz="3200">
                <a:solidFill>
                  <a:srgbClr val="013088"/>
                </a:solidFill>
                <a:latin typeface="DM Sans"/>
                <a:ea typeface="DM Sans"/>
                <a:cs typeface="DM Sans"/>
                <a:sym typeface="DM Sans"/>
              </a:rPr>
              <a:t>APPE 7.1. 8-Channel Profiling. Device Support. Stability Updates</a:t>
            </a:r>
          </a:p>
          <a:p>
            <a:pPr algn="l">
              <a:lnSpc>
                <a:spcPts val="4340"/>
              </a:lnSpc>
            </a:pPr>
            <a:endParaRPr lang="en-US" sz="3200">
              <a:solidFill>
                <a:srgbClr val="013088"/>
              </a:solidFill>
              <a:latin typeface="DM Sans"/>
              <a:ea typeface="DM Sans"/>
              <a:cs typeface="DM Sans"/>
              <a:sym typeface="DM Sans"/>
            </a:endParaRPr>
          </a:p>
        </p:txBody>
      </p:sp>
      <p:grpSp>
        <p:nvGrpSpPr>
          <p:cNvPr id="14" name="Group 14"/>
          <p:cNvGrpSpPr/>
          <p:nvPr/>
        </p:nvGrpSpPr>
        <p:grpSpPr>
          <a:xfrm>
            <a:off x="12077459" y="449141"/>
            <a:ext cx="5181841" cy="5283729"/>
            <a:chOff x="0" y="0"/>
            <a:chExt cx="6909121" cy="7044972"/>
          </a:xfrm>
        </p:grpSpPr>
        <p:sp>
          <p:nvSpPr>
            <p:cNvPr id="15" name="Freeform 15"/>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4653492" y="5584600"/>
            <a:ext cx="7533644" cy="4237675"/>
          </a:xfrm>
          <a:custGeom>
            <a:avLst/>
            <a:gdLst/>
            <a:ahLst/>
            <a:cxnLst/>
            <a:rect l="l" t="t" r="r" b="b"/>
            <a:pathLst>
              <a:path w="7533644" h="4237675">
                <a:moveTo>
                  <a:pt x="0" y="0"/>
                </a:moveTo>
                <a:lnTo>
                  <a:pt x="7533644" y="0"/>
                </a:lnTo>
                <a:lnTo>
                  <a:pt x="7533644" y="4237675"/>
                </a:lnTo>
                <a:lnTo>
                  <a:pt x="0" y="4237675"/>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Powered by Adobe PDF Print Engine 7.1</a:t>
            </a:r>
          </a:p>
        </p:txBody>
      </p:sp>
      <p:sp>
        <p:nvSpPr>
          <p:cNvPr id="10" name="TextBox 10"/>
          <p:cNvSpPr txBox="1"/>
          <p:nvPr/>
        </p:nvSpPr>
        <p:spPr>
          <a:xfrm>
            <a:off x="538519" y="1986889"/>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ONYX 25.5 is powered by the latest Adobe PDF Print Engine technology, providing greater compatibility with modern PDF workflows and improved rendering accuracy.</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1" name="TextBox 11"/>
          <p:cNvSpPr txBox="1"/>
          <p:nvPr/>
        </p:nvSpPr>
        <p:spPr>
          <a:xfrm>
            <a:off x="1491665" y="3232400"/>
            <a:ext cx="6323655"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Benefits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Improved PDF processing reliability</a:t>
            </a:r>
          </a:p>
          <a:p>
            <a:pPr marL="539748" lvl="1" indent="-269874" algn="l">
              <a:lnSpc>
                <a:spcPts val="3499"/>
              </a:lnSpc>
              <a:buFont typeface="Arial"/>
              <a:buChar char="•"/>
            </a:pPr>
            <a:r>
              <a:rPr lang="en-US" sz="2499">
                <a:solidFill>
                  <a:srgbClr val="013088"/>
                </a:solidFill>
                <a:latin typeface="DM Sans"/>
                <a:ea typeface="DM Sans"/>
                <a:cs typeface="DM Sans"/>
                <a:sym typeface="DM Sans"/>
              </a:rPr>
              <a:t>Enhanced color fidelity</a:t>
            </a:r>
          </a:p>
          <a:p>
            <a:pPr marL="539748" lvl="1" indent="-269874" algn="l">
              <a:lnSpc>
                <a:spcPts val="3499"/>
              </a:lnSpc>
              <a:buFont typeface="Arial"/>
              <a:buChar char="•"/>
            </a:pPr>
            <a:r>
              <a:rPr lang="en-US" sz="2499">
                <a:solidFill>
                  <a:srgbClr val="013088"/>
                </a:solidFill>
                <a:latin typeface="DM Sans"/>
                <a:ea typeface="DM Sans"/>
                <a:cs typeface="DM Sans"/>
                <a:sym typeface="DM Sans"/>
              </a:rPr>
              <a:t>Better transparency handling</a:t>
            </a:r>
          </a:p>
          <a:p>
            <a:pPr marL="539748" lvl="1" indent="-269874" algn="l">
              <a:lnSpc>
                <a:spcPts val="3499"/>
              </a:lnSpc>
              <a:buFont typeface="Arial"/>
              <a:buChar char="•"/>
            </a:pPr>
            <a:r>
              <a:rPr lang="en-US" sz="2499">
                <a:solidFill>
                  <a:srgbClr val="013088"/>
                </a:solidFill>
                <a:latin typeface="DM Sans"/>
                <a:ea typeface="DM Sans"/>
                <a:cs typeface="DM Sans"/>
                <a:sym typeface="DM Sans"/>
              </a:rPr>
              <a:t>Extended-gamut transparency support</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8059422" y="3237839"/>
            <a:ext cx="6896468"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New for Extended Gamut Users</a:t>
            </a:r>
          </a:p>
          <a:p>
            <a:pPr marL="539748" lvl="1" indent="-269874" algn="l">
              <a:lnSpc>
                <a:spcPts val="3499"/>
              </a:lnSpc>
              <a:buFont typeface="Arial"/>
              <a:buChar char="•"/>
            </a:pPr>
            <a:r>
              <a:rPr lang="en-US" sz="2499">
                <a:solidFill>
                  <a:srgbClr val="013088"/>
                </a:solidFill>
                <a:latin typeface="DM Sans"/>
                <a:ea typeface="DM Sans"/>
                <a:cs typeface="DM Sans"/>
                <a:sym typeface="DM Sans"/>
              </a:rPr>
              <a:t>PDF transparency can now render correctly in extended color spaces without requiring additional color simulation profiles.</a:t>
            </a:r>
          </a:p>
          <a:p>
            <a:pPr algn="l">
              <a:lnSpc>
                <a:spcPts val="3499"/>
              </a:lnSpc>
            </a:pPr>
            <a:endParaRPr lang="en-US" sz="2499">
              <a:solidFill>
                <a:srgbClr val="013088"/>
              </a:solidFill>
              <a:latin typeface="DM Sans"/>
              <a:ea typeface="DM Sans"/>
              <a:cs typeface="DM Sans"/>
              <a:sym typeface="DM Sans"/>
            </a:endParaRPr>
          </a:p>
        </p:txBody>
      </p:sp>
      <p:sp>
        <p:nvSpPr>
          <p:cNvPr id="13" name="TextBox 13"/>
          <p:cNvSpPr txBox="1"/>
          <p:nvPr/>
        </p:nvSpPr>
        <p:spPr>
          <a:xfrm>
            <a:off x="801781" y="5959725"/>
            <a:ext cx="19063124"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More predictable output and fewer production delays caused by complex PDF files.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7371051" y="3157406"/>
            <a:ext cx="10406747" cy="5853795"/>
          </a:xfrm>
          <a:custGeom>
            <a:avLst/>
            <a:gdLst/>
            <a:ahLst/>
            <a:cxnLst/>
            <a:rect l="l" t="t" r="r" b="b"/>
            <a:pathLst>
              <a:path w="10406747" h="5853795">
                <a:moveTo>
                  <a:pt x="0" y="0"/>
                </a:moveTo>
                <a:lnTo>
                  <a:pt x="10406746" y="0"/>
                </a:lnTo>
                <a:lnTo>
                  <a:pt x="10406746" y="5853796"/>
                </a:lnTo>
                <a:lnTo>
                  <a:pt x="0" y="5853796"/>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Enhanced Cutting &amp; Finishing</a:t>
            </a:r>
          </a:p>
        </p:txBody>
      </p:sp>
      <p:sp>
        <p:nvSpPr>
          <p:cNvPr id="10" name="TextBox 10"/>
          <p:cNvSpPr txBox="1"/>
          <p:nvPr/>
        </p:nvSpPr>
        <p:spPr>
          <a:xfrm>
            <a:off x="538519" y="1986889"/>
            <a:ext cx="16961698" cy="17367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Production quality extends beyond printing. ONYX 25.5 includes new finishing controls designed to improve cutter visibility, registration accuracy, and final output quality.</a:t>
            </a:r>
          </a:p>
          <a:p>
            <a:pPr algn="l">
              <a:lnSpc>
                <a:spcPts val="3499"/>
              </a:lnSpc>
            </a:pPr>
            <a:endParaRPr lang="en-US" sz="2499" b="1">
              <a:solidFill>
                <a:srgbClr val="013088"/>
              </a:solidFill>
              <a:latin typeface="DM Sans Bold"/>
              <a:ea typeface="DM Sans Bold"/>
              <a:cs typeface="DM Sans Bold"/>
              <a:sym typeface="DM Sans Bold"/>
            </a:endParaRPr>
          </a:p>
          <a:p>
            <a:pPr algn="l">
              <a:lnSpc>
                <a:spcPts val="3499"/>
              </a:lnSpc>
            </a:pPr>
            <a:endParaRPr lang="en-US" sz="2499" b="1">
              <a:solidFill>
                <a:srgbClr val="013088"/>
              </a:solidFill>
              <a:latin typeface="DM Sans Bold"/>
              <a:ea typeface="DM Sans Bold"/>
              <a:cs typeface="DM Sans Bold"/>
              <a:sym typeface="DM Sans Bold"/>
            </a:endParaRPr>
          </a:p>
        </p:txBody>
      </p:sp>
      <p:sp>
        <p:nvSpPr>
          <p:cNvPr id="11" name="TextBox 11"/>
          <p:cNvSpPr txBox="1"/>
          <p:nvPr/>
        </p:nvSpPr>
        <p:spPr>
          <a:xfrm>
            <a:off x="538519" y="3318125"/>
            <a:ext cx="5356844" cy="30511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New Features</a:t>
            </a:r>
          </a:p>
          <a:p>
            <a:pPr marL="539748" lvl="1" indent="-269874" algn="l">
              <a:lnSpc>
                <a:spcPts val="3499"/>
              </a:lnSpc>
              <a:buFont typeface="Arial"/>
              <a:buChar char="•"/>
            </a:pPr>
            <a:r>
              <a:rPr lang="en-US" sz="2499">
                <a:solidFill>
                  <a:srgbClr val="013088"/>
                </a:solidFill>
                <a:latin typeface="DM Sans"/>
                <a:ea typeface="DM Sans"/>
                <a:cs typeface="DM Sans"/>
                <a:sym typeface="DM Sans"/>
              </a:rPr>
              <a:t>Custom cutter mark colors</a:t>
            </a:r>
          </a:p>
          <a:p>
            <a:pPr marL="539748" lvl="1" indent="-269874" algn="l">
              <a:lnSpc>
                <a:spcPts val="3499"/>
              </a:lnSpc>
              <a:buFont typeface="Arial"/>
              <a:buChar char="•"/>
            </a:pPr>
            <a:r>
              <a:rPr lang="en-US" sz="2499">
                <a:solidFill>
                  <a:srgbClr val="013088"/>
                </a:solidFill>
                <a:latin typeface="DM Sans"/>
                <a:ea typeface="DM Sans"/>
                <a:cs typeface="DM Sans"/>
                <a:sym typeface="DM Sans"/>
              </a:rPr>
              <a:t>Custom registration mark colors</a:t>
            </a:r>
          </a:p>
          <a:p>
            <a:pPr marL="539748" lvl="1" indent="-269874" algn="l">
              <a:lnSpc>
                <a:spcPts val="3499"/>
              </a:lnSpc>
              <a:buFont typeface="Arial"/>
              <a:buChar char="•"/>
            </a:pPr>
            <a:r>
              <a:rPr lang="en-US" sz="2499">
                <a:solidFill>
                  <a:srgbClr val="013088"/>
                </a:solidFill>
                <a:latin typeface="DM Sans"/>
                <a:ea typeface="DM Sans"/>
                <a:cs typeface="DM Sans"/>
                <a:sym typeface="DM Sans"/>
              </a:rPr>
              <a:t>Edge mark color matching</a:t>
            </a:r>
          </a:p>
          <a:p>
            <a:pPr marL="539748" lvl="1" indent="-269874" algn="l">
              <a:lnSpc>
                <a:spcPts val="3499"/>
              </a:lnSpc>
              <a:buFont typeface="Arial"/>
              <a:buChar char="•"/>
            </a:pPr>
            <a:r>
              <a:rPr lang="en-US" sz="2499">
                <a:solidFill>
                  <a:srgbClr val="013088"/>
                </a:solidFill>
                <a:latin typeface="DM Sans"/>
                <a:ea typeface="DM Sans"/>
                <a:cs typeface="DM Sans"/>
                <a:sym typeface="DM Sans"/>
              </a:rPr>
              <a:t>Cut offset controls</a:t>
            </a:r>
          </a:p>
          <a:p>
            <a:pPr marL="539748" lvl="1" indent="-269874" algn="l">
              <a:lnSpc>
                <a:spcPts val="3499"/>
              </a:lnSpc>
              <a:buFont typeface="Arial"/>
              <a:buChar char="•"/>
            </a:pPr>
            <a:r>
              <a:rPr lang="en-US" sz="2499">
                <a:solidFill>
                  <a:srgbClr val="013088"/>
                </a:solidFill>
                <a:latin typeface="DM Sans"/>
                <a:ea typeface="DM Sans"/>
                <a:cs typeface="DM Sans"/>
                <a:sym typeface="DM Sans"/>
              </a:rPr>
              <a:t>Cut bleed width controls</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538519" y="6140537"/>
            <a:ext cx="6832532"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a:t>
            </a:r>
            <a:r>
              <a:rPr lang="en-US" sz="2499">
                <a:solidFill>
                  <a:srgbClr val="013088"/>
                </a:solidFill>
                <a:latin typeface="DM Sans"/>
                <a:ea typeface="DM Sans"/>
                <a:cs typeface="DM Sans"/>
                <a:sym typeface="DM Sans"/>
              </a:rPr>
              <a:t> Helps reduce finishing errors and improves accuracy for specialty applications.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11408628" y="4329224"/>
            <a:ext cx="441433" cy="441433"/>
          </a:xfrm>
          <a:custGeom>
            <a:avLst/>
            <a:gdLst/>
            <a:ahLst/>
            <a:cxnLst/>
            <a:rect l="l" t="t" r="r" b="b"/>
            <a:pathLst>
              <a:path w="441433" h="441433">
                <a:moveTo>
                  <a:pt x="0" y="0"/>
                </a:moveTo>
                <a:lnTo>
                  <a:pt x="441433" y="0"/>
                </a:lnTo>
                <a:lnTo>
                  <a:pt x="441433" y="441433"/>
                </a:lnTo>
                <a:lnTo>
                  <a:pt x="0" y="4414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Connectivity &amp; Workflow Automation</a:t>
            </a:r>
          </a:p>
        </p:txBody>
      </p:sp>
      <p:sp>
        <p:nvSpPr>
          <p:cNvPr id="10" name="TextBox 10"/>
          <p:cNvSpPr txBox="1"/>
          <p:nvPr/>
        </p:nvSpPr>
        <p:spPr>
          <a:xfrm>
            <a:off x="538519" y="1842672"/>
            <a:ext cx="16961698" cy="3070860"/>
          </a:xfrm>
          <a:prstGeom prst="rect">
            <a:avLst/>
          </a:prstGeom>
        </p:spPr>
        <p:txBody>
          <a:bodyPr lIns="0" tIns="0" rIns="0" bIns="0" rtlCol="0" anchor="t">
            <a:spAutoFit/>
          </a:bodyPr>
          <a:lstStyle/>
          <a:p>
            <a:pPr algn="l">
              <a:lnSpc>
                <a:spcPts val="4479"/>
              </a:lnSpc>
            </a:pPr>
            <a:r>
              <a:rPr lang="en-US" sz="3199" b="1">
                <a:solidFill>
                  <a:srgbClr val="013088"/>
                </a:solidFill>
                <a:latin typeface="DM Sans Bold"/>
                <a:ea typeface="DM Sans Bold"/>
                <a:cs typeface="DM Sans Bold"/>
                <a:sym typeface="DM Sans Bold"/>
              </a:rPr>
              <a:t>Better Integration Across Production</a:t>
            </a:r>
          </a:p>
          <a:p>
            <a:pPr algn="r">
              <a:lnSpc>
                <a:spcPts val="1599"/>
              </a:lnSpc>
            </a:pPr>
            <a:endParaRPr lang="en-US" sz="3199" b="1">
              <a:solidFill>
                <a:srgbClr val="013088"/>
              </a:solidFill>
              <a:latin typeface="DM Sans Bold"/>
              <a:ea typeface="DM Sans Bold"/>
              <a:cs typeface="DM Sans Bold"/>
              <a:sym typeface="DM Sans Bold"/>
            </a:endParaRPr>
          </a:p>
          <a:p>
            <a:pPr algn="l">
              <a:lnSpc>
                <a:spcPts val="3499"/>
              </a:lnSpc>
            </a:pPr>
            <a:r>
              <a:rPr lang="en-US" sz="2499" b="1">
                <a:solidFill>
                  <a:srgbClr val="013088"/>
                </a:solidFill>
                <a:latin typeface="DM Sans Bold"/>
                <a:ea typeface="DM Sans Bold"/>
                <a:cs typeface="DM Sans Bold"/>
                <a:sym typeface="DM Sans Bold"/>
              </a:rPr>
              <a:t>ONYX Thrive 25.5 introduces a new IPP printing port. Modern production environments require seamless communication between software, printers, and automation systems. ONYX 25.5 introduces enhancements that improve connectivity and workflow integration.</a:t>
            </a:r>
          </a:p>
          <a:p>
            <a:pPr algn="l">
              <a:lnSpc>
                <a:spcPts val="4479"/>
              </a:lnSpc>
            </a:pPr>
            <a:endParaRPr lang="en-US" sz="2499" b="1">
              <a:solidFill>
                <a:srgbClr val="013088"/>
              </a:solidFill>
              <a:latin typeface="DM Sans Bold"/>
              <a:ea typeface="DM Sans Bold"/>
              <a:cs typeface="DM Sans Bold"/>
              <a:sym typeface="DM Sans Bold"/>
            </a:endParaRPr>
          </a:p>
          <a:p>
            <a:pPr algn="l">
              <a:lnSpc>
                <a:spcPts val="3499"/>
              </a:lnSpc>
            </a:pPr>
            <a:endParaRPr lang="en-US" sz="2499" b="1">
              <a:solidFill>
                <a:srgbClr val="013088"/>
              </a:solidFill>
              <a:latin typeface="DM Sans Bold"/>
              <a:ea typeface="DM Sans Bold"/>
              <a:cs typeface="DM Sans Bold"/>
              <a:sym typeface="DM Sans Bold"/>
            </a:endParaRPr>
          </a:p>
        </p:txBody>
      </p:sp>
      <p:sp>
        <p:nvSpPr>
          <p:cNvPr id="11" name="TextBox 11"/>
          <p:cNvSpPr txBox="1"/>
          <p:nvPr/>
        </p:nvSpPr>
        <p:spPr>
          <a:xfrm>
            <a:off x="538519" y="4148706"/>
            <a:ext cx="7502364" cy="26130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Benefits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Improved printer connectivity</a:t>
            </a:r>
          </a:p>
          <a:p>
            <a:pPr marL="539748" lvl="1" indent="-269874" algn="l">
              <a:lnSpc>
                <a:spcPts val="3499"/>
              </a:lnSpc>
              <a:buFont typeface="Arial"/>
              <a:buChar char="•"/>
            </a:pPr>
            <a:r>
              <a:rPr lang="en-US" sz="2499">
                <a:solidFill>
                  <a:srgbClr val="013088"/>
                </a:solidFill>
                <a:latin typeface="DM Sans"/>
                <a:ea typeface="DM Sans"/>
                <a:cs typeface="DM Sans"/>
                <a:sym typeface="DM Sans"/>
              </a:rPr>
              <a:t>Support for modern printer environments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Helps support evolving connectivity requirements</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651730" y="6529823"/>
            <a:ext cx="11081886"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Data Access API Enhancements</a:t>
            </a:r>
          </a:p>
          <a:p>
            <a:pPr algn="l">
              <a:lnSpc>
                <a:spcPts val="3499"/>
              </a:lnSpc>
            </a:pPr>
            <a:r>
              <a:rPr lang="en-US" sz="2499">
                <a:solidFill>
                  <a:srgbClr val="013088"/>
                </a:solidFill>
                <a:latin typeface="DM Sans"/>
                <a:ea typeface="DM Sans"/>
                <a:cs typeface="DM Sans"/>
                <a:sym typeface="DM Sans"/>
              </a:rPr>
              <a:t>Expanded communication between Dashboard and RIP-Queue.</a:t>
            </a:r>
          </a:p>
          <a:p>
            <a:pPr algn="l">
              <a:lnSpc>
                <a:spcPts val="3499"/>
              </a:lnSpc>
            </a:pPr>
            <a:endParaRPr lang="en-US" sz="2499">
              <a:solidFill>
                <a:srgbClr val="013088"/>
              </a:solidFill>
              <a:latin typeface="DM Sans"/>
              <a:ea typeface="DM Sans"/>
              <a:cs typeface="DM Sans"/>
              <a:sym typeface="DM Sans"/>
            </a:endParaRPr>
          </a:p>
        </p:txBody>
      </p:sp>
      <p:sp>
        <p:nvSpPr>
          <p:cNvPr id="13" name="TextBox 13"/>
          <p:cNvSpPr txBox="1"/>
          <p:nvPr/>
        </p:nvSpPr>
        <p:spPr>
          <a:xfrm>
            <a:off x="12039343" y="4014899"/>
            <a:ext cx="11081886" cy="3676651"/>
          </a:xfrm>
          <a:prstGeom prst="rect">
            <a:avLst/>
          </a:prstGeom>
        </p:spPr>
        <p:txBody>
          <a:bodyPr lIns="0" tIns="0" rIns="0" bIns="0" rtlCol="0" anchor="t">
            <a:spAutoFit/>
          </a:bodyPr>
          <a:lstStyle/>
          <a:p>
            <a:pPr algn="l">
              <a:lnSpc>
                <a:spcPts val="6249"/>
              </a:lnSpc>
            </a:pPr>
            <a:r>
              <a:rPr lang="en-US" sz="2499">
                <a:solidFill>
                  <a:srgbClr val="013088"/>
                </a:solidFill>
                <a:latin typeface="DM Sans"/>
                <a:ea typeface="DM Sans"/>
                <a:cs typeface="DM Sans"/>
                <a:sym typeface="DM Sans"/>
              </a:rPr>
              <a:t>More printer settings available</a:t>
            </a:r>
          </a:p>
          <a:p>
            <a:pPr algn="l">
              <a:lnSpc>
                <a:spcPts val="6249"/>
              </a:lnSpc>
            </a:pPr>
            <a:r>
              <a:rPr lang="en-US" sz="2499">
                <a:solidFill>
                  <a:srgbClr val="013088"/>
                </a:solidFill>
                <a:latin typeface="DM Sans"/>
                <a:ea typeface="DM Sans"/>
                <a:cs typeface="DM Sans"/>
                <a:sym typeface="DM Sans"/>
              </a:rPr>
              <a:t>Expanded media-level controls</a:t>
            </a:r>
          </a:p>
          <a:p>
            <a:pPr algn="l">
              <a:lnSpc>
                <a:spcPts val="6249"/>
              </a:lnSpc>
            </a:pPr>
            <a:r>
              <a:rPr lang="en-US" sz="2499">
                <a:solidFill>
                  <a:srgbClr val="013088"/>
                </a:solidFill>
                <a:latin typeface="DM Sans"/>
                <a:ea typeface="DM Sans"/>
                <a:cs typeface="DM Sans"/>
                <a:sym typeface="DM Sans"/>
              </a:rPr>
              <a:t>Enhanced submission workflows</a:t>
            </a:r>
          </a:p>
          <a:p>
            <a:pPr algn="l">
              <a:lnSpc>
                <a:spcPts val="6249"/>
              </a:lnSpc>
            </a:pPr>
            <a:r>
              <a:rPr lang="en-US" sz="2499">
                <a:solidFill>
                  <a:srgbClr val="013088"/>
                </a:solidFill>
                <a:latin typeface="DM Sans"/>
                <a:ea typeface="DM Sans"/>
                <a:cs typeface="DM Sans"/>
                <a:sym typeface="DM Sans"/>
              </a:rPr>
              <a:t>Improved integration opportunities</a:t>
            </a:r>
          </a:p>
          <a:p>
            <a:pPr algn="l">
              <a:lnSpc>
                <a:spcPts val="3499"/>
              </a:lnSpc>
            </a:pPr>
            <a:endParaRPr lang="en-US" sz="2499">
              <a:solidFill>
                <a:srgbClr val="013088"/>
              </a:solidFill>
              <a:latin typeface="DM Sans"/>
              <a:ea typeface="DM Sans"/>
              <a:cs typeface="DM Sans"/>
              <a:sym typeface="DM Sans"/>
            </a:endParaRPr>
          </a:p>
        </p:txBody>
      </p:sp>
      <p:sp>
        <p:nvSpPr>
          <p:cNvPr id="14" name="Freeform 14"/>
          <p:cNvSpPr/>
          <p:nvPr/>
        </p:nvSpPr>
        <p:spPr>
          <a:xfrm>
            <a:off x="11442234" y="5075457"/>
            <a:ext cx="441433" cy="441433"/>
          </a:xfrm>
          <a:custGeom>
            <a:avLst/>
            <a:gdLst/>
            <a:ahLst/>
            <a:cxnLst/>
            <a:rect l="l" t="t" r="r" b="b"/>
            <a:pathLst>
              <a:path w="441433" h="441433">
                <a:moveTo>
                  <a:pt x="0" y="0"/>
                </a:moveTo>
                <a:lnTo>
                  <a:pt x="441433" y="0"/>
                </a:lnTo>
                <a:lnTo>
                  <a:pt x="441433" y="441433"/>
                </a:lnTo>
                <a:lnTo>
                  <a:pt x="0" y="4414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1442234" y="5831215"/>
            <a:ext cx="441433" cy="441433"/>
          </a:xfrm>
          <a:custGeom>
            <a:avLst/>
            <a:gdLst/>
            <a:ahLst/>
            <a:cxnLst/>
            <a:rect l="l" t="t" r="r" b="b"/>
            <a:pathLst>
              <a:path w="441433" h="441433">
                <a:moveTo>
                  <a:pt x="0" y="0"/>
                </a:moveTo>
                <a:lnTo>
                  <a:pt x="441433" y="0"/>
                </a:lnTo>
                <a:lnTo>
                  <a:pt x="441433" y="441433"/>
                </a:lnTo>
                <a:lnTo>
                  <a:pt x="0" y="4414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a:off x="11442234" y="6634304"/>
            <a:ext cx="441433" cy="441433"/>
          </a:xfrm>
          <a:custGeom>
            <a:avLst/>
            <a:gdLst/>
            <a:ahLst/>
            <a:cxnLst/>
            <a:rect l="l" t="t" r="r" b="b"/>
            <a:pathLst>
              <a:path w="441433" h="441433">
                <a:moveTo>
                  <a:pt x="0" y="0"/>
                </a:moveTo>
                <a:lnTo>
                  <a:pt x="441433" y="0"/>
                </a:lnTo>
                <a:lnTo>
                  <a:pt x="441433" y="441433"/>
                </a:lnTo>
                <a:lnTo>
                  <a:pt x="0" y="4414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TextBox 17"/>
          <p:cNvSpPr txBox="1"/>
          <p:nvPr/>
        </p:nvSpPr>
        <p:spPr>
          <a:xfrm>
            <a:off x="581064" y="7780774"/>
            <a:ext cx="16067665"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Creates a stronger foundation for automation and future production workflows.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Freeform 8"/>
          <p:cNvSpPr/>
          <p:nvPr/>
        </p:nvSpPr>
        <p:spPr>
          <a:xfrm>
            <a:off x="6296150" y="6477161"/>
            <a:ext cx="4248328" cy="2952588"/>
          </a:xfrm>
          <a:custGeom>
            <a:avLst/>
            <a:gdLst/>
            <a:ahLst/>
            <a:cxnLst/>
            <a:rect l="l" t="t" r="r" b="b"/>
            <a:pathLst>
              <a:path w="4248328" h="2952588">
                <a:moveTo>
                  <a:pt x="0" y="0"/>
                </a:moveTo>
                <a:lnTo>
                  <a:pt x="4248328" y="0"/>
                </a:lnTo>
                <a:lnTo>
                  <a:pt x="4248328" y="2952588"/>
                </a:lnTo>
                <a:lnTo>
                  <a:pt x="0" y="29525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538519" y="842346"/>
            <a:ext cx="15763591" cy="1780940"/>
          </a:xfrm>
          <a:prstGeom prst="rect">
            <a:avLst/>
          </a:prstGeom>
        </p:spPr>
        <p:txBody>
          <a:bodyPr lIns="0" tIns="0" rIns="0" bIns="0" rtlCol="0" anchor="t">
            <a:spAutoFit/>
          </a:bodyPr>
          <a:lstStyle/>
          <a:p>
            <a:pPr algn="l">
              <a:lnSpc>
                <a:spcPts val="7125"/>
              </a:lnSpc>
            </a:pPr>
            <a:r>
              <a:rPr lang="en-US" sz="5000" b="1">
                <a:solidFill>
                  <a:srgbClr val="1F497D"/>
                </a:solidFill>
                <a:latin typeface="DM Sans Bold"/>
                <a:ea typeface="DM Sans Bold"/>
                <a:cs typeface="DM Sans Bold"/>
                <a:sym typeface="DM Sans Bold"/>
              </a:rPr>
              <a:t>Performance &amp; Stability Improvements</a:t>
            </a:r>
          </a:p>
          <a:p>
            <a:pPr algn="l">
              <a:lnSpc>
                <a:spcPts val="7128"/>
              </a:lnSpc>
            </a:pPr>
            <a:endParaRPr lang="en-US" sz="5000" b="1">
              <a:solidFill>
                <a:srgbClr val="1F497D"/>
              </a:solidFill>
              <a:latin typeface="DM Sans Bold"/>
              <a:ea typeface="DM Sans Bold"/>
              <a:cs typeface="DM Sans Bold"/>
              <a:sym typeface="DM Sans Bold"/>
            </a:endParaRPr>
          </a:p>
        </p:txBody>
      </p:sp>
      <p:sp>
        <p:nvSpPr>
          <p:cNvPr id="10" name="TextBox 10"/>
          <p:cNvSpPr txBox="1"/>
          <p:nvPr/>
        </p:nvSpPr>
        <p:spPr>
          <a:xfrm>
            <a:off x="538519" y="1986889"/>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Many of the most important improvements in ONYX 25.5 happen behind the scenes. Extensive platform updates focus on reliability, stability, and long-term production performance.</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1" name="TextBox 11"/>
          <p:cNvSpPr txBox="1"/>
          <p:nvPr/>
        </p:nvSpPr>
        <p:spPr>
          <a:xfrm>
            <a:off x="538519" y="3034476"/>
            <a:ext cx="9893298" cy="30511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Improvements Include</a:t>
            </a:r>
          </a:p>
          <a:p>
            <a:pPr marL="539748" lvl="1" indent="-269874" algn="l">
              <a:lnSpc>
                <a:spcPts val="3499"/>
              </a:lnSpc>
              <a:buFont typeface="Arial"/>
              <a:buChar char="•"/>
            </a:pPr>
            <a:r>
              <a:rPr lang="en-US" sz="2499">
                <a:solidFill>
                  <a:srgbClr val="013088"/>
                </a:solidFill>
                <a:latin typeface="DM Sans"/>
                <a:ea typeface="DM Sans"/>
                <a:cs typeface="DM Sans"/>
                <a:sym typeface="DM Sans"/>
              </a:rPr>
              <a:t>Resource leak fixes</a:t>
            </a:r>
          </a:p>
          <a:p>
            <a:pPr marL="539748" lvl="1" indent="-269874" algn="l">
              <a:lnSpc>
                <a:spcPts val="3499"/>
              </a:lnSpc>
              <a:buFont typeface="Arial"/>
              <a:buChar char="•"/>
            </a:pPr>
            <a:r>
              <a:rPr lang="en-US" sz="2499">
                <a:solidFill>
                  <a:srgbClr val="013088"/>
                </a:solidFill>
                <a:latin typeface="DM Sans"/>
                <a:ea typeface="DM Sans"/>
                <a:cs typeface="DM Sans"/>
                <a:sym typeface="DM Sans"/>
              </a:rPr>
              <a:t>Improved RIP-Queue reliability</a:t>
            </a:r>
          </a:p>
          <a:p>
            <a:pPr marL="539748" lvl="1" indent="-269874" algn="l">
              <a:lnSpc>
                <a:spcPts val="3499"/>
              </a:lnSpc>
              <a:buFont typeface="Arial"/>
              <a:buChar char="•"/>
            </a:pPr>
            <a:r>
              <a:rPr lang="en-US" sz="2499">
                <a:solidFill>
                  <a:srgbClr val="013088"/>
                </a:solidFill>
                <a:latin typeface="DM Sans"/>
                <a:ea typeface="DM Sans"/>
                <a:cs typeface="DM Sans"/>
                <a:sym typeface="DM Sans"/>
              </a:rPr>
              <a:t>MongoDB startup improvements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Qt 6 platform modernization</a:t>
            </a:r>
          </a:p>
          <a:p>
            <a:pPr marL="539748" lvl="1" indent="-269874" algn="l">
              <a:lnSpc>
                <a:spcPts val="3499"/>
              </a:lnSpc>
              <a:buFont typeface="Arial"/>
              <a:buChar char="•"/>
            </a:pPr>
            <a:r>
              <a:rPr lang="en-US" sz="2499">
                <a:solidFill>
                  <a:srgbClr val="013088"/>
                </a:solidFill>
                <a:latin typeface="DM Sans"/>
                <a:ea typeface="DM Sans"/>
                <a:cs typeface="DM Sans"/>
                <a:sym typeface="DM Sans"/>
              </a:rPr>
              <a:t>General workflow performance enhancements</a:t>
            </a:r>
          </a:p>
          <a:p>
            <a:pPr algn="l">
              <a:lnSpc>
                <a:spcPts val="3499"/>
              </a:lnSpc>
            </a:pPr>
            <a:endParaRPr lang="en-US" sz="2499">
              <a:solidFill>
                <a:srgbClr val="013088"/>
              </a:solidFill>
              <a:latin typeface="DM Sans"/>
              <a:ea typeface="DM Sans"/>
              <a:cs typeface="DM Sans"/>
              <a:sym typeface="DM Sans"/>
            </a:endParaRPr>
          </a:p>
        </p:txBody>
      </p:sp>
      <p:sp>
        <p:nvSpPr>
          <p:cNvPr id="12" name="TextBox 12"/>
          <p:cNvSpPr txBox="1"/>
          <p:nvPr/>
        </p:nvSpPr>
        <p:spPr>
          <a:xfrm>
            <a:off x="8420314" y="3034476"/>
            <a:ext cx="11081886" cy="30511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Customer Benefits</a:t>
            </a:r>
          </a:p>
          <a:p>
            <a:pPr marL="539748" lvl="1" indent="-269874" algn="l">
              <a:lnSpc>
                <a:spcPts val="3499"/>
              </a:lnSpc>
              <a:buFont typeface="Arial"/>
              <a:buChar char="•"/>
            </a:pPr>
            <a:r>
              <a:rPr lang="en-US" sz="2499">
                <a:solidFill>
                  <a:srgbClr val="013088"/>
                </a:solidFill>
                <a:latin typeface="DM Sans"/>
                <a:ea typeface="DM Sans"/>
                <a:cs typeface="DM Sans"/>
                <a:sym typeface="DM Sans"/>
              </a:rPr>
              <a:t>Increased uptime</a:t>
            </a:r>
          </a:p>
          <a:p>
            <a:pPr marL="539748" lvl="1" indent="-269874" algn="l">
              <a:lnSpc>
                <a:spcPts val="3499"/>
              </a:lnSpc>
              <a:buFont typeface="Arial"/>
              <a:buChar char="•"/>
            </a:pPr>
            <a:r>
              <a:rPr lang="en-US" sz="2499">
                <a:solidFill>
                  <a:srgbClr val="013088"/>
                </a:solidFill>
                <a:latin typeface="DM Sans"/>
                <a:ea typeface="DM Sans"/>
                <a:cs typeface="DM Sans"/>
                <a:sym typeface="DM Sans"/>
              </a:rPr>
              <a:t>Improved reliability</a:t>
            </a:r>
          </a:p>
          <a:p>
            <a:pPr marL="539748" lvl="1" indent="-269874" algn="l">
              <a:lnSpc>
                <a:spcPts val="3499"/>
              </a:lnSpc>
              <a:buFont typeface="Arial"/>
              <a:buChar char="•"/>
            </a:pPr>
            <a:r>
              <a:rPr lang="en-US" sz="2499">
                <a:solidFill>
                  <a:srgbClr val="013088"/>
                </a:solidFill>
                <a:latin typeface="DM Sans"/>
                <a:ea typeface="DM Sans"/>
                <a:cs typeface="DM Sans"/>
                <a:sym typeface="DM Sans"/>
              </a:rPr>
              <a:t>More predictable operation</a:t>
            </a:r>
          </a:p>
          <a:p>
            <a:pPr marL="539748" lvl="1" indent="-269874" algn="l">
              <a:lnSpc>
                <a:spcPts val="3499"/>
              </a:lnSpc>
              <a:buFont typeface="Arial"/>
              <a:buChar char="•"/>
            </a:pPr>
            <a:r>
              <a:rPr lang="en-US" sz="2499">
                <a:solidFill>
                  <a:srgbClr val="013088"/>
                </a:solidFill>
                <a:latin typeface="DM Sans"/>
                <a:ea typeface="DM Sans"/>
                <a:cs typeface="DM Sans"/>
                <a:sym typeface="DM Sans"/>
              </a:rPr>
              <a:t>Better experience in demanding production environments</a:t>
            </a:r>
          </a:p>
          <a:p>
            <a:pPr algn="l">
              <a:lnSpc>
                <a:spcPts val="3499"/>
              </a:lnSpc>
            </a:pPr>
            <a:endParaRPr lang="en-US" sz="2499">
              <a:solidFill>
                <a:srgbClr val="013088"/>
              </a:solidFill>
              <a:latin typeface="DM Sans"/>
              <a:ea typeface="DM Sans"/>
              <a:cs typeface="DM Sans"/>
              <a:sym typeface="DM Sans"/>
            </a:endParaRPr>
          </a:p>
          <a:p>
            <a:pPr algn="l">
              <a:lnSpc>
                <a:spcPts val="3499"/>
              </a:lnSpc>
            </a:pPr>
            <a:endParaRPr lang="en-US" sz="2499">
              <a:solidFill>
                <a:srgbClr val="013088"/>
              </a:solidFill>
              <a:latin typeface="DM Sans"/>
              <a:ea typeface="DM Sans"/>
              <a:cs typeface="DM Sans"/>
              <a:sym typeface="DM Sans"/>
            </a:endParaRPr>
          </a:p>
        </p:txBody>
      </p:sp>
      <p:sp>
        <p:nvSpPr>
          <p:cNvPr id="13" name="TextBox 13"/>
          <p:cNvSpPr txBox="1"/>
          <p:nvPr/>
        </p:nvSpPr>
        <p:spPr>
          <a:xfrm>
            <a:off x="793086" y="5822800"/>
            <a:ext cx="16861128" cy="86042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Impact: </a:t>
            </a:r>
            <a:r>
              <a:rPr lang="en-US" sz="2499">
                <a:solidFill>
                  <a:srgbClr val="013088"/>
                </a:solidFill>
                <a:latin typeface="DM Sans"/>
                <a:ea typeface="DM Sans"/>
                <a:cs typeface="DM Sans"/>
                <a:sym typeface="DM Sans"/>
              </a:rPr>
              <a:t>Increased uptime and a more dependable RIP experience for high-volume production environments.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19049"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180586" y="6836045"/>
            <a:ext cx="16828173" cy="792702"/>
          </a:xfrm>
          <a:prstGeom prst="rect">
            <a:avLst/>
          </a:prstGeom>
        </p:spPr>
        <p:txBody>
          <a:bodyPr lIns="0" tIns="0" rIns="0" bIns="0" rtlCol="0" anchor="t">
            <a:spAutoFit/>
          </a:bodyPr>
          <a:lstStyle/>
          <a:p>
            <a:pPr algn="l">
              <a:lnSpc>
                <a:spcPts val="5728"/>
              </a:lnSpc>
            </a:pPr>
            <a:r>
              <a:rPr lang="en-US" sz="6600" b="1">
                <a:solidFill>
                  <a:srgbClr val="013088"/>
                </a:solidFill>
                <a:latin typeface="DM Sans Bold"/>
                <a:ea typeface="DM Sans Bold"/>
                <a:cs typeface="DM Sans Bold"/>
                <a:sym typeface="DM Sans Bold"/>
              </a:rPr>
              <a:t>Expanded Device Support</a:t>
            </a:r>
          </a:p>
        </p:txBody>
      </p:sp>
      <p:grpSp>
        <p:nvGrpSpPr>
          <p:cNvPr id="13" name="Group 13"/>
          <p:cNvGrpSpPr/>
          <p:nvPr/>
        </p:nvGrpSpPr>
        <p:grpSpPr>
          <a:xfrm>
            <a:off x="12077459" y="449141"/>
            <a:ext cx="5181841" cy="5283729"/>
            <a:chOff x="0" y="0"/>
            <a:chExt cx="6909121" cy="7044972"/>
          </a:xfrm>
        </p:grpSpPr>
        <p:sp>
          <p:nvSpPr>
            <p:cNvPr id="14" name="Freeform 14"/>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TextBox 8"/>
          <p:cNvSpPr txBox="1"/>
          <p:nvPr/>
        </p:nvSpPr>
        <p:spPr>
          <a:xfrm>
            <a:off x="538519" y="842346"/>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Device Support</a:t>
            </a:r>
          </a:p>
        </p:txBody>
      </p:sp>
      <p:sp>
        <p:nvSpPr>
          <p:cNvPr id="9" name="TextBox 9"/>
          <p:cNvSpPr txBox="1"/>
          <p:nvPr/>
        </p:nvSpPr>
        <p:spPr>
          <a:xfrm>
            <a:off x="538519" y="1986889"/>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ONYX 25.5 continues to expand support for industry-leading measurement and profiling devices, helping users integrate the tools they already rely on into their color workflows.</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0" name="TextBox 10"/>
          <p:cNvSpPr txBox="1"/>
          <p:nvPr/>
        </p:nvSpPr>
        <p:spPr>
          <a:xfrm>
            <a:off x="538519" y="7986547"/>
            <a:ext cx="18256308" cy="1033269"/>
          </a:xfrm>
          <a:prstGeom prst="rect">
            <a:avLst/>
          </a:prstGeom>
        </p:spPr>
        <p:txBody>
          <a:bodyPr lIns="0" tIns="0" rIns="0" bIns="0" rtlCol="0" anchor="t">
            <a:spAutoFit/>
          </a:bodyPr>
          <a:lstStyle/>
          <a:p>
            <a:pPr algn="l">
              <a:lnSpc>
                <a:spcPts val="3703"/>
              </a:lnSpc>
            </a:pPr>
            <a:r>
              <a:rPr lang="en-US" sz="2502" b="1">
                <a:solidFill>
                  <a:srgbClr val="013088"/>
                </a:solidFill>
                <a:latin typeface="DM Sans Bold"/>
                <a:ea typeface="DM Sans Bold"/>
                <a:cs typeface="DM Sans Bold"/>
                <a:sym typeface="DM Sans Bold"/>
              </a:rPr>
              <a:t>Barbieri LFP qb network connectivity, and additional device compatibility improvements are also available. </a:t>
            </a:r>
          </a:p>
          <a:p>
            <a:pPr algn="l">
              <a:lnSpc>
                <a:spcPts val="5530"/>
              </a:lnSpc>
            </a:pPr>
            <a:endParaRPr lang="en-US" sz="2502" b="1">
              <a:solidFill>
                <a:srgbClr val="013088"/>
              </a:solidFill>
              <a:latin typeface="DM Sans Bold"/>
              <a:ea typeface="DM Sans Bold"/>
              <a:cs typeface="DM Sans Bold"/>
              <a:sym typeface="DM Sans Bold"/>
            </a:endParaRPr>
          </a:p>
        </p:txBody>
      </p:sp>
      <p:sp>
        <p:nvSpPr>
          <p:cNvPr id="11" name="Freeform 11"/>
          <p:cNvSpPr/>
          <p:nvPr/>
        </p:nvSpPr>
        <p:spPr>
          <a:xfrm>
            <a:off x="801781" y="3910939"/>
            <a:ext cx="6468223" cy="4269528"/>
          </a:xfrm>
          <a:custGeom>
            <a:avLst/>
            <a:gdLst/>
            <a:ahLst/>
            <a:cxnLst/>
            <a:rect l="l" t="t" r="r" b="b"/>
            <a:pathLst>
              <a:path w="6468223" h="4269528">
                <a:moveTo>
                  <a:pt x="0" y="0"/>
                </a:moveTo>
                <a:lnTo>
                  <a:pt x="6468223" y="0"/>
                </a:lnTo>
                <a:lnTo>
                  <a:pt x="6468223" y="4269528"/>
                </a:lnTo>
                <a:lnTo>
                  <a:pt x="0" y="4269528"/>
                </a:lnTo>
                <a:lnTo>
                  <a:pt x="0" y="0"/>
                </a:lnTo>
                <a:close/>
              </a:path>
            </a:pathLst>
          </a:custGeom>
          <a:blipFill>
            <a:blip r:embed="rId3"/>
            <a:stretch>
              <a:fillRect b="-998"/>
            </a:stretch>
          </a:blipFill>
        </p:spPr>
        <p:txBody>
          <a:bodyPr/>
          <a:lstStyle/>
          <a:p>
            <a:endParaRPr lang="en-US"/>
          </a:p>
        </p:txBody>
      </p:sp>
      <p:sp>
        <p:nvSpPr>
          <p:cNvPr id="12" name="Freeform 12"/>
          <p:cNvSpPr/>
          <p:nvPr/>
        </p:nvSpPr>
        <p:spPr>
          <a:xfrm>
            <a:off x="10743436" y="4197256"/>
            <a:ext cx="5153988" cy="3865491"/>
          </a:xfrm>
          <a:custGeom>
            <a:avLst/>
            <a:gdLst/>
            <a:ahLst/>
            <a:cxnLst/>
            <a:rect l="l" t="t" r="r" b="b"/>
            <a:pathLst>
              <a:path w="5153988" h="3865491">
                <a:moveTo>
                  <a:pt x="0" y="0"/>
                </a:moveTo>
                <a:lnTo>
                  <a:pt x="5153988" y="0"/>
                </a:lnTo>
                <a:lnTo>
                  <a:pt x="5153988" y="3865491"/>
                </a:lnTo>
                <a:lnTo>
                  <a:pt x="0" y="3865491"/>
                </a:lnTo>
                <a:lnTo>
                  <a:pt x="0" y="0"/>
                </a:lnTo>
                <a:close/>
              </a:path>
            </a:pathLst>
          </a:custGeom>
          <a:blipFill>
            <a:blip r:embed="rId4"/>
            <a:stretch>
              <a:fillRect/>
            </a:stretch>
          </a:blipFill>
        </p:spPr>
        <p:txBody>
          <a:bodyPr/>
          <a:lstStyle/>
          <a:p>
            <a:endParaRPr lang="en-US"/>
          </a:p>
        </p:txBody>
      </p:sp>
      <p:sp>
        <p:nvSpPr>
          <p:cNvPr id="13" name="TextBox 13"/>
          <p:cNvSpPr txBox="1"/>
          <p:nvPr/>
        </p:nvSpPr>
        <p:spPr>
          <a:xfrm>
            <a:off x="1028700" y="3237839"/>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Epson SD-10 Auto Chart Reader</a:t>
            </a:r>
          </a:p>
          <a:p>
            <a:pPr marL="1079499" lvl="2" indent="-359833" algn="l">
              <a:lnSpc>
                <a:spcPts val="3499"/>
              </a:lnSpc>
              <a:buFont typeface="Arial"/>
              <a:buChar char="⚬"/>
            </a:pPr>
            <a:r>
              <a:rPr lang="en-US" sz="2499">
                <a:solidFill>
                  <a:srgbClr val="013088"/>
                </a:solidFill>
                <a:latin typeface="DM Sans"/>
                <a:ea typeface="DM Sans"/>
                <a:cs typeface="DM Sans"/>
                <a:sym typeface="DM Sans"/>
              </a:rPr>
              <a:t>May require network access to an Epson port</a:t>
            </a:r>
          </a:p>
          <a:p>
            <a:pPr algn="l">
              <a:lnSpc>
                <a:spcPts val="3499"/>
              </a:lnSpc>
            </a:pPr>
            <a:endParaRPr lang="en-US" sz="2499">
              <a:solidFill>
                <a:srgbClr val="013088"/>
              </a:solidFill>
              <a:latin typeface="DM Sans"/>
              <a:ea typeface="DM Sans"/>
              <a:cs typeface="DM Sans"/>
              <a:sym typeface="DM Sans"/>
            </a:endParaRPr>
          </a:p>
        </p:txBody>
      </p:sp>
      <p:sp>
        <p:nvSpPr>
          <p:cNvPr id="14" name="TextBox 14"/>
          <p:cNvSpPr txBox="1"/>
          <p:nvPr/>
        </p:nvSpPr>
        <p:spPr>
          <a:xfrm>
            <a:off x="9509549" y="3237839"/>
            <a:ext cx="16961698" cy="12985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Spectro Swing qb</a:t>
            </a:r>
          </a:p>
          <a:p>
            <a:pPr marL="1079499" lvl="2" indent="-359833" algn="l">
              <a:lnSpc>
                <a:spcPts val="3499"/>
              </a:lnSpc>
              <a:buFont typeface="Arial"/>
              <a:buChar char="⚬"/>
            </a:pPr>
            <a:r>
              <a:rPr lang="en-US" sz="2499">
                <a:solidFill>
                  <a:srgbClr val="013088"/>
                </a:solidFill>
                <a:latin typeface="DM Sans"/>
                <a:ea typeface="DM Sans"/>
                <a:cs typeface="DM Sans"/>
                <a:sym typeface="DM Sans"/>
              </a:rPr>
              <a:t>Supported for precision color workflows</a:t>
            </a:r>
          </a:p>
          <a:p>
            <a:pPr algn="l">
              <a:lnSpc>
                <a:spcPts val="3499"/>
              </a:lnSpc>
            </a:pPr>
            <a:endParaRPr lang="en-US" sz="2499">
              <a:solidFill>
                <a:srgbClr val="01308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19049"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180586" y="6836045"/>
            <a:ext cx="16828173" cy="1516986"/>
          </a:xfrm>
          <a:prstGeom prst="rect">
            <a:avLst/>
          </a:prstGeom>
        </p:spPr>
        <p:txBody>
          <a:bodyPr lIns="0" tIns="0" rIns="0" bIns="0" rtlCol="0" anchor="t">
            <a:spAutoFit/>
          </a:bodyPr>
          <a:lstStyle/>
          <a:p>
            <a:pPr algn="l">
              <a:lnSpc>
                <a:spcPts val="5722"/>
              </a:lnSpc>
            </a:pPr>
            <a:r>
              <a:rPr lang="en-US" sz="6600" b="1">
                <a:solidFill>
                  <a:srgbClr val="013088"/>
                </a:solidFill>
                <a:latin typeface="DM Sans Bold"/>
                <a:ea typeface="DM Sans Bold"/>
                <a:cs typeface="DM Sans Bold"/>
                <a:sym typeface="DM Sans Bold"/>
              </a:rPr>
              <a:t>Why Upgrade to ONYX Thrive 25.5?</a:t>
            </a:r>
          </a:p>
          <a:p>
            <a:pPr algn="l">
              <a:lnSpc>
                <a:spcPts val="5728"/>
              </a:lnSpc>
            </a:pPr>
            <a:endParaRPr lang="en-US" sz="6600" b="1">
              <a:solidFill>
                <a:srgbClr val="013088"/>
              </a:solidFill>
              <a:latin typeface="DM Sans Bold"/>
              <a:ea typeface="DM Sans Bold"/>
              <a:cs typeface="DM Sans Bold"/>
              <a:sym typeface="DM Sans Bold"/>
            </a:endParaRPr>
          </a:p>
        </p:txBody>
      </p:sp>
      <p:grpSp>
        <p:nvGrpSpPr>
          <p:cNvPr id="13" name="Group 13"/>
          <p:cNvGrpSpPr/>
          <p:nvPr/>
        </p:nvGrpSpPr>
        <p:grpSpPr>
          <a:xfrm>
            <a:off x="12077459" y="449141"/>
            <a:ext cx="5181841" cy="5283729"/>
            <a:chOff x="0" y="0"/>
            <a:chExt cx="6909121" cy="7044972"/>
          </a:xfrm>
        </p:grpSpPr>
        <p:sp>
          <p:nvSpPr>
            <p:cNvPr id="14" name="Freeform 14"/>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sp>
        <p:nvSpPr>
          <p:cNvPr id="8" name="TextBox 8"/>
          <p:cNvSpPr txBox="1"/>
          <p:nvPr/>
        </p:nvSpPr>
        <p:spPr>
          <a:xfrm>
            <a:off x="701416" y="533635"/>
            <a:ext cx="15763591" cy="875830"/>
          </a:xfrm>
          <a:prstGeom prst="rect">
            <a:avLst/>
          </a:prstGeom>
        </p:spPr>
        <p:txBody>
          <a:bodyPr lIns="0" tIns="0" rIns="0" bIns="0" rtlCol="0" anchor="t">
            <a:spAutoFit/>
          </a:bodyPr>
          <a:lstStyle/>
          <a:p>
            <a:pPr algn="l">
              <a:lnSpc>
                <a:spcPts val="7128"/>
              </a:lnSpc>
            </a:pPr>
            <a:r>
              <a:rPr lang="en-US" sz="5000" b="1">
                <a:solidFill>
                  <a:srgbClr val="1F497D"/>
                </a:solidFill>
                <a:latin typeface="DM Sans Bold"/>
                <a:ea typeface="DM Sans Bold"/>
                <a:cs typeface="DM Sans Bold"/>
                <a:sym typeface="DM Sans Bold"/>
              </a:rPr>
              <a:t>Why Upgrade?</a:t>
            </a:r>
          </a:p>
        </p:txBody>
      </p:sp>
      <p:sp>
        <p:nvSpPr>
          <p:cNvPr id="9" name="TextBox 9"/>
          <p:cNvSpPr txBox="1"/>
          <p:nvPr/>
        </p:nvSpPr>
        <p:spPr>
          <a:xfrm>
            <a:off x="558952" y="3425772"/>
            <a:ext cx="17545934" cy="4082921"/>
          </a:xfrm>
          <a:prstGeom prst="rect">
            <a:avLst/>
          </a:prstGeom>
        </p:spPr>
        <p:txBody>
          <a:bodyPr lIns="0" tIns="0" rIns="0" bIns="0" rtlCol="0" anchor="t">
            <a:spAutoFit/>
          </a:bodyPr>
          <a:lstStyle/>
          <a:p>
            <a:pPr algn="l">
              <a:lnSpc>
                <a:spcPts val="4078"/>
              </a:lnSpc>
            </a:pPr>
            <a:r>
              <a:rPr lang="en-US" sz="2502" b="1">
                <a:solidFill>
                  <a:srgbClr val="013088"/>
                </a:solidFill>
                <a:latin typeface="DM Sans Bold"/>
                <a:ea typeface="DM Sans Bold"/>
                <a:cs typeface="DM Sans Bold"/>
                <a:sym typeface="DM Sans Bold"/>
              </a:rPr>
              <a:t>Key Benefits</a:t>
            </a:r>
          </a:p>
          <a:p>
            <a:pPr marL="540261" lvl="1" indent="-270131" algn="l">
              <a:lnSpc>
                <a:spcPts val="4078"/>
              </a:lnSpc>
              <a:buFont typeface="Arial"/>
              <a:buChar char="•"/>
            </a:pPr>
            <a:r>
              <a:rPr lang="en-US" sz="2502">
                <a:solidFill>
                  <a:srgbClr val="013088"/>
                </a:solidFill>
                <a:latin typeface="DM Sans"/>
                <a:ea typeface="DM Sans"/>
                <a:cs typeface="DM Sans"/>
                <a:sym typeface="DM Sans"/>
              </a:rPr>
              <a:t>Generate white ink, spot color, and varnish layers directly in Layout</a:t>
            </a:r>
          </a:p>
          <a:p>
            <a:pPr marL="540261" lvl="1" indent="-270131" algn="l">
              <a:lnSpc>
                <a:spcPts val="4078"/>
              </a:lnSpc>
              <a:buFont typeface="Arial"/>
              <a:buChar char="•"/>
            </a:pPr>
            <a:r>
              <a:rPr lang="en-US" sz="2502">
                <a:solidFill>
                  <a:srgbClr val="013088"/>
                </a:solidFill>
                <a:latin typeface="DM Sans"/>
                <a:ea typeface="DM Sans"/>
                <a:cs typeface="DM Sans"/>
                <a:sym typeface="DM Sans"/>
              </a:rPr>
              <a:t>Improve color accuracy with Smart Spot Search and Spectral Color Matching</a:t>
            </a:r>
          </a:p>
          <a:p>
            <a:pPr marL="540261" lvl="1" indent="-270131" algn="l">
              <a:lnSpc>
                <a:spcPts val="4078"/>
              </a:lnSpc>
              <a:buFont typeface="Arial"/>
              <a:buChar char="•"/>
            </a:pPr>
            <a:r>
              <a:rPr lang="en-US" sz="2502">
                <a:solidFill>
                  <a:srgbClr val="013088"/>
                </a:solidFill>
                <a:latin typeface="DM Sans"/>
                <a:ea typeface="DM Sans"/>
                <a:cs typeface="DM Sans"/>
                <a:sym typeface="DM Sans"/>
              </a:rPr>
              <a:t>Expand profiling capabilities with Hybrid ICC/iccMAX and 8-channel support</a:t>
            </a:r>
          </a:p>
          <a:p>
            <a:pPr marL="540261" lvl="1" indent="-270131" algn="l">
              <a:lnSpc>
                <a:spcPts val="4078"/>
              </a:lnSpc>
              <a:buFont typeface="Arial"/>
              <a:buChar char="•"/>
            </a:pPr>
            <a:r>
              <a:rPr lang="en-US" sz="2502">
                <a:solidFill>
                  <a:srgbClr val="013088"/>
                </a:solidFill>
                <a:latin typeface="DM Sans"/>
                <a:ea typeface="DM Sans"/>
                <a:cs typeface="DM Sans"/>
                <a:sym typeface="DM Sans"/>
              </a:rPr>
              <a:t>Increase workflow efficiency with Adobe PDF Print Engine 7.1 enhancements</a:t>
            </a:r>
          </a:p>
          <a:p>
            <a:pPr marL="540261" lvl="1" indent="-270131" algn="l">
              <a:lnSpc>
                <a:spcPts val="4078"/>
              </a:lnSpc>
              <a:buFont typeface="Arial"/>
              <a:buChar char="•"/>
            </a:pPr>
            <a:r>
              <a:rPr lang="en-US" sz="2502">
                <a:solidFill>
                  <a:srgbClr val="013088"/>
                </a:solidFill>
                <a:latin typeface="DM Sans"/>
                <a:ea typeface="DM Sans"/>
                <a:cs typeface="DM Sans"/>
                <a:sym typeface="DM Sans"/>
              </a:rPr>
              <a:t>Improve finishing precision with new cutter and registration mark controls</a:t>
            </a:r>
          </a:p>
          <a:p>
            <a:pPr marL="540261" lvl="1" indent="-270131" algn="l">
              <a:lnSpc>
                <a:spcPts val="4078"/>
              </a:lnSpc>
              <a:buFont typeface="Arial"/>
              <a:buChar char="•"/>
            </a:pPr>
            <a:r>
              <a:rPr lang="en-US" sz="2502">
                <a:solidFill>
                  <a:srgbClr val="013088"/>
                </a:solidFill>
                <a:latin typeface="DM Sans"/>
                <a:ea typeface="DM Sans"/>
                <a:cs typeface="DM Sans"/>
                <a:sym typeface="DM Sans"/>
              </a:rPr>
              <a:t>Benefit from expanded device compatibility, connectivity improvements, and increased system reliability</a:t>
            </a:r>
          </a:p>
          <a:p>
            <a:pPr algn="l">
              <a:lnSpc>
                <a:spcPts val="4078"/>
              </a:lnSpc>
            </a:pPr>
            <a:endParaRPr lang="en-US" sz="2502">
              <a:solidFill>
                <a:srgbClr val="013088"/>
              </a:solidFill>
              <a:latin typeface="DM Sans"/>
              <a:ea typeface="DM Sans"/>
              <a:cs typeface="DM Sans"/>
              <a:sym typeface="DM Sans"/>
            </a:endParaRPr>
          </a:p>
        </p:txBody>
      </p:sp>
      <p:sp>
        <p:nvSpPr>
          <p:cNvPr id="10" name="TextBox 10"/>
          <p:cNvSpPr txBox="1"/>
          <p:nvPr/>
        </p:nvSpPr>
        <p:spPr>
          <a:xfrm>
            <a:off x="558952" y="1557785"/>
            <a:ext cx="17311901" cy="2174875"/>
          </a:xfrm>
          <a:prstGeom prst="rect">
            <a:avLst/>
          </a:prstGeom>
        </p:spPr>
        <p:txBody>
          <a:bodyPr lIns="0" tIns="0" rIns="0" bIns="0" rtlCol="0" anchor="t">
            <a:spAutoFit/>
          </a:bodyPr>
          <a:lstStyle/>
          <a:p>
            <a:pPr algn="l">
              <a:lnSpc>
                <a:spcPts val="3499"/>
              </a:lnSpc>
            </a:pPr>
            <a:r>
              <a:rPr lang="en-US" sz="2499" b="1">
                <a:solidFill>
                  <a:srgbClr val="013088"/>
                </a:solidFill>
                <a:latin typeface="DM Sans Bold"/>
                <a:ea typeface="DM Sans Bold"/>
                <a:cs typeface="DM Sans Bold"/>
                <a:sym typeface="DM Sans Bold"/>
              </a:rPr>
              <a:t>ONYX 25.5 delivers meaningful advancements across color management, specialty printing, workflow efficiency, and production reliability. From improved spot color accuracy and spectral color technologies to integrated specialty ink generation and enhanced finishing controls, this release is designed to help print providers work smarter and produce more consistent results.</a:t>
            </a:r>
          </a:p>
          <a:p>
            <a:pPr algn="l">
              <a:lnSpc>
                <a:spcPts val="3499"/>
              </a:lnSpc>
            </a:pPr>
            <a:endParaRPr lang="en-US" sz="2499" b="1">
              <a:solidFill>
                <a:srgbClr val="013088"/>
              </a:solidFill>
              <a:latin typeface="DM Sans Bold"/>
              <a:ea typeface="DM Sans Bold"/>
              <a:cs typeface="DM Sans Bold"/>
              <a:sym typeface="DM Sans Bold"/>
            </a:endParaRPr>
          </a:p>
        </p:txBody>
      </p:sp>
      <p:sp>
        <p:nvSpPr>
          <p:cNvPr id="11" name="TextBox 11"/>
          <p:cNvSpPr txBox="1"/>
          <p:nvPr/>
        </p:nvSpPr>
        <p:spPr>
          <a:xfrm>
            <a:off x="701416" y="7242303"/>
            <a:ext cx="16907519" cy="1511171"/>
          </a:xfrm>
          <a:prstGeom prst="rect">
            <a:avLst/>
          </a:prstGeom>
        </p:spPr>
        <p:txBody>
          <a:bodyPr lIns="0" tIns="0" rIns="0" bIns="0" rtlCol="0" anchor="t">
            <a:spAutoFit/>
          </a:bodyPr>
          <a:lstStyle/>
          <a:p>
            <a:pPr algn="l">
              <a:lnSpc>
                <a:spcPts val="4078"/>
              </a:lnSpc>
            </a:pPr>
            <a:r>
              <a:rPr lang="en-US" sz="2502" b="1">
                <a:solidFill>
                  <a:srgbClr val="013088"/>
                </a:solidFill>
                <a:latin typeface="DM Sans Bold"/>
                <a:ea typeface="DM Sans Bold"/>
                <a:cs typeface="DM Sans Bold"/>
                <a:sym typeface="DM Sans Bold"/>
              </a:rPr>
              <a:t>Impact: </a:t>
            </a:r>
            <a:r>
              <a:rPr lang="en-US" sz="2502">
                <a:solidFill>
                  <a:srgbClr val="013088"/>
                </a:solidFill>
                <a:latin typeface="DM Sans"/>
                <a:ea typeface="DM Sans"/>
                <a:cs typeface="DM Sans"/>
                <a:sym typeface="DM Sans"/>
              </a:rPr>
              <a:t>ONYX 25.5 helps print businesses reduce production complexity, improve output consistency, and confidently take on more demanding applications while maintaining a dependable day-to-day workflow.</a:t>
            </a:r>
          </a:p>
          <a:p>
            <a:pPr algn="l">
              <a:lnSpc>
                <a:spcPts val="4078"/>
              </a:lnSpc>
            </a:pPr>
            <a:endParaRPr lang="en-US" sz="2502">
              <a:solidFill>
                <a:srgbClr val="013088"/>
              </a:solidFill>
              <a:latin typeface="DM Sans"/>
              <a:ea typeface="DM Sans"/>
              <a:cs typeface="DM Sans"/>
              <a:sym typeface="DM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1781" y="9629775"/>
            <a:ext cx="1816798" cy="385000"/>
            <a:chOff x="0" y="0"/>
            <a:chExt cx="2422398" cy="513334"/>
          </a:xfrm>
        </p:grpSpPr>
        <p:sp>
          <p:nvSpPr>
            <p:cNvPr id="3" name="Freeform 3"/>
            <p:cNvSpPr/>
            <p:nvPr/>
          </p:nvSpPr>
          <p:spPr>
            <a:xfrm>
              <a:off x="0" y="0"/>
              <a:ext cx="2422398" cy="513334"/>
            </a:xfrm>
            <a:custGeom>
              <a:avLst/>
              <a:gdLst/>
              <a:ahLst/>
              <a:cxnLst/>
              <a:rect l="l" t="t" r="r" b="b"/>
              <a:pathLst>
                <a:path w="2422398" h="513334">
                  <a:moveTo>
                    <a:pt x="0" y="0"/>
                  </a:moveTo>
                  <a:lnTo>
                    <a:pt x="2422398" y="0"/>
                  </a:lnTo>
                  <a:lnTo>
                    <a:pt x="2422398" y="513334"/>
                  </a:lnTo>
                  <a:lnTo>
                    <a:pt x="0" y="513334"/>
                  </a:lnTo>
                  <a:lnTo>
                    <a:pt x="0" y="0"/>
                  </a:lnTo>
                  <a:close/>
                </a:path>
              </a:pathLst>
            </a:custGeom>
            <a:blipFill>
              <a:blip r:embed="rId2"/>
              <a:stretch>
                <a:fillRect t="-560" b="-560"/>
              </a:stretch>
            </a:blipFill>
          </p:spPr>
          <p:txBody>
            <a:bodyPr/>
            <a:lstStyle/>
            <a:p>
              <a:endParaRPr lang="en-US"/>
            </a:p>
          </p:txBody>
        </p:sp>
      </p:grpSp>
      <p:grpSp>
        <p:nvGrpSpPr>
          <p:cNvPr id="4" name="Group 4"/>
          <p:cNvGrpSpPr/>
          <p:nvPr/>
        </p:nvGrpSpPr>
        <p:grpSpPr>
          <a:xfrm>
            <a:off x="11850061" y="619244"/>
            <a:ext cx="6437947" cy="28575"/>
            <a:chOff x="0" y="0"/>
            <a:chExt cx="8583930" cy="38100"/>
          </a:xfrm>
        </p:grpSpPr>
        <p:sp>
          <p:nvSpPr>
            <p:cNvPr id="5" name="Freeform 5"/>
            <p:cNvSpPr/>
            <p:nvPr/>
          </p:nvSpPr>
          <p:spPr>
            <a:xfrm>
              <a:off x="0" y="0"/>
              <a:ext cx="8583930" cy="38100"/>
            </a:xfrm>
            <a:custGeom>
              <a:avLst/>
              <a:gdLst/>
              <a:ahLst/>
              <a:cxnLst/>
              <a:rect l="l" t="t" r="r" b="b"/>
              <a:pathLst>
                <a:path w="8583930" h="38100">
                  <a:moveTo>
                    <a:pt x="0" y="0"/>
                  </a:moveTo>
                  <a:lnTo>
                    <a:pt x="8583930" y="0"/>
                  </a:lnTo>
                  <a:lnTo>
                    <a:pt x="8583930" y="38100"/>
                  </a:lnTo>
                  <a:lnTo>
                    <a:pt x="0" y="38100"/>
                  </a:lnTo>
                  <a:close/>
                </a:path>
              </a:pathLst>
            </a:custGeom>
            <a:solidFill>
              <a:srgbClr val="1E3F81"/>
            </a:solidFill>
          </p:spPr>
          <p:txBody>
            <a:bodyPr/>
            <a:lstStyle/>
            <a:p>
              <a:endParaRPr lang="en-US"/>
            </a:p>
          </p:txBody>
        </p:sp>
      </p:grpSp>
      <p:grpSp>
        <p:nvGrpSpPr>
          <p:cNvPr id="6" name="Group 6"/>
          <p:cNvGrpSpPr/>
          <p:nvPr/>
        </p:nvGrpSpPr>
        <p:grpSpPr>
          <a:xfrm>
            <a:off x="1" y="9429749"/>
            <a:ext cx="18288000" cy="38100"/>
            <a:chOff x="0" y="0"/>
            <a:chExt cx="24384000" cy="50800"/>
          </a:xfrm>
        </p:grpSpPr>
        <p:sp>
          <p:nvSpPr>
            <p:cNvPr id="7" name="Freeform 7"/>
            <p:cNvSpPr/>
            <p:nvPr/>
          </p:nvSpPr>
          <p:spPr>
            <a:xfrm>
              <a:off x="0" y="0"/>
              <a:ext cx="24384000" cy="50800"/>
            </a:xfrm>
            <a:custGeom>
              <a:avLst/>
              <a:gdLst/>
              <a:ahLst/>
              <a:cxnLst/>
              <a:rect l="l" t="t" r="r" b="b"/>
              <a:pathLst>
                <a:path w="24384000" h="50800">
                  <a:moveTo>
                    <a:pt x="0" y="0"/>
                  </a:moveTo>
                  <a:lnTo>
                    <a:pt x="24384000" y="0"/>
                  </a:lnTo>
                  <a:lnTo>
                    <a:pt x="24384000" y="50800"/>
                  </a:lnTo>
                  <a:lnTo>
                    <a:pt x="0" y="50800"/>
                  </a:lnTo>
                  <a:close/>
                </a:path>
              </a:pathLst>
            </a:custGeom>
            <a:solidFill>
              <a:srgbClr val="013088"/>
            </a:solidFill>
          </p:spPr>
          <p:txBody>
            <a:bodyPr/>
            <a:lstStyle/>
            <a:p>
              <a:endParaRPr lang="en-US"/>
            </a:p>
          </p:txBody>
        </p:sp>
      </p:grpSp>
      <p:grpSp>
        <p:nvGrpSpPr>
          <p:cNvPr id="8" name="Group 8"/>
          <p:cNvGrpSpPr/>
          <p:nvPr/>
        </p:nvGrpSpPr>
        <p:grpSpPr>
          <a:xfrm>
            <a:off x="-19049" y="0"/>
            <a:ext cx="18288000" cy="10287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l="-33241" r="-33241"/>
              </a:stretch>
            </a:blipFill>
          </p:spPr>
          <p:txBody>
            <a:bodyPr/>
            <a:lstStyle/>
            <a:p>
              <a:endParaRPr lang="en-US"/>
            </a:p>
          </p:txBody>
        </p:sp>
      </p:grpSp>
      <p:grpSp>
        <p:nvGrpSpPr>
          <p:cNvPr id="10" name="Group 10"/>
          <p:cNvGrpSpPr/>
          <p:nvPr/>
        </p:nvGrpSpPr>
        <p:grpSpPr>
          <a:xfrm>
            <a:off x="1180586" y="7628747"/>
            <a:ext cx="11923586" cy="142875"/>
            <a:chOff x="0" y="0"/>
            <a:chExt cx="15898115" cy="190500"/>
          </a:xfrm>
        </p:grpSpPr>
        <p:sp>
          <p:nvSpPr>
            <p:cNvPr id="11" name="Freeform 11"/>
            <p:cNvSpPr/>
            <p:nvPr/>
          </p:nvSpPr>
          <p:spPr>
            <a:xfrm>
              <a:off x="0" y="0"/>
              <a:ext cx="15898115" cy="190500"/>
            </a:xfrm>
            <a:custGeom>
              <a:avLst/>
              <a:gdLst/>
              <a:ahLst/>
              <a:cxnLst/>
              <a:rect l="l" t="t" r="r" b="b"/>
              <a:pathLst>
                <a:path w="15898115" h="190500">
                  <a:moveTo>
                    <a:pt x="0" y="101600"/>
                  </a:moveTo>
                  <a:lnTo>
                    <a:pt x="15897606" y="0"/>
                  </a:lnTo>
                  <a:lnTo>
                    <a:pt x="15898115" y="88900"/>
                  </a:lnTo>
                  <a:lnTo>
                    <a:pt x="508" y="190500"/>
                  </a:lnTo>
                  <a:close/>
                </a:path>
              </a:pathLst>
            </a:custGeom>
            <a:solidFill>
              <a:srgbClr val="1E3F81"/>
            </a:solidFill>
          </p:spPr>
          <p:txBody>
            <a:bodyPr/>
            <a:lstStyle/>
            <a:p>
              <a:endParaRPr lang="en-US"/>
            </a:p>
          </p:txBody>
        </p:sp>
      </p:grpSp>
      <p:sp>
        <p:nvSpPr>
          <p:cNvPr id="12" name="TextBox 12"/>
          <p:cNvSpPr txBox="1"/>
          <p:nvPr/>
        </p:nvSpPr>
        <p:spPr>
          <a:xfrm>
            <a:off x="1184970" y="6816265"/>
            <a:ext cx="16828173" cy="792702"/>
          </a:xfrm>
          <a:prstGeom prst="rect">
            <a:avLst/>
          </a:prstGeom>
        </p:spPr>
        <p:txBody>
          <a:bodyPr lIns="0" tIns="0" rIns="0" bIns="0" rtlCol="0" anchor="t">
            <a:spAutoFit/>
          </a:bodyPr>
          <a:lstStyle/>
          <a:p>
            <a:pPr algn="l">
              <a:lnSpc>
                <a:spcPts val="5728"/>
              </a:lnSpc>
            </a:pPr>
            <a:r>
              <a:rPr lang="en-US" sz="6600" b="1">
                <a:solidFill>
                  <a:srgbClr val="013088"/>
                </a:solidFill>
                <a:latin typeface="DM Sans Bold"/>
                <a:ea typeface="DM Sans Bold"/>
                <a:cs typeface="DM Sans Bold"/>
                <a:sym typeface="DM Sans Bold"/>
              </a:rPr>
              <a:t>Thank you!</a:t>
            </a:r>
          </a:p>
        </p:txBody>
      </p:sp>
      <p:sp>
        <p:nvSpPr>
          <p:cNvPr id="13" name="TextBox 13"/>
          <p:cNvSpPr txBox="1"/>
          <p:nvPr/>
        </p:nvSpPr>
        <p:spPr>
          <a:xfrm>
            <a:off x="1184970" y="8004110"/>
            <a:ext cx="11385132" cy="1079551"/>
          </a:xfrm>
          <a:prstGeom prst="rect">
            <a:avLst/>
          </a:prstGeom>
        </p:spPr>
        <p:txBody>
          <a:bodyPr lIns="0" tIns="0" rIns="0" bIns="0" rtlCol="0" anchor="t">
            <a:spAutoFit/>
          </a:bodyPr>
          <a:lstStyle/>
          <a:p>
            <a:pPr algn="l">
              <a:lnSpc>
                <a:spcPts val="4340"/>
              </a:lnSpc>
            </a:pPr>
            <a:r>
              <a:rPr lang="en-US" sz="3200" spc="80">
                <a:solidFill>
                  <a:srgbClr val="013088"/>
                </a:solidFill>
                <a:latin typeface="DM Sans"/>
                <a:ea typeface="DM Sans"/>
                <a:cs typeface="DM Sans"/>
                <a:sym typeface="DM Sans"/>
              </a:rPr>
              <a:t>Smarter Workflows. Refined Usability. Bigger Possibilities.</a:t>
            </a:r>
          </a:p>
          <a:p>
            <a:pPr algn="l">
              <a:lnSpc>
                <a:spcPts val="4339"/>
              </a:lnSpc>
            </a:pPr>
            <a:endParaRPr lang="en-US" sz="3200" spc="80">
              <a:solidFill>
                <a:srgbClr val="013088"/>
              </a:solidFill>
              <a:latin typeface="DM Sans"/>
              <a:ea typeface="DM Sans"/>
              <a:cs typeface="DM Sans"/>
              <a:sym typeface="DM Sans"/>
            </a:endParaRPr>
          </a:p>
        </p:txBody>
      </p:sp>
      <p:grpSp>
        <p:nvGrpSpPr>
          <p:cNvPr id="14" name="Group 14"/>
          <p:cNvGrpSpPr/>
          <p:nvPr/>
        </p:nvGrpSpPr>
        <p:grpSpPr>
          <a:xfrm>
            <a:off x="12077459" y="449141"/>
            <a:ext cx="5181841" cy="5283729"/>
            <a:chOff x="0" y="0"/>
            <a:chExt cx="6909121" cy="7044972"/>
          </a:xfrm>
        </p:grpSpPr>
        <p:sp>
          <p:nvSpPr>
            <p:cNvPr id="15" name="Freeform 15"/>
            <p:cNvSpPr/>
            <p:nvPr/>
          </p:nvSpPr>
          <p:spPr>
            <a:xfrm>
              <a:off x="0" y="0"/>
              <a:ext cx="6909181" cy="7044944"/>
            </a:xfrm>
            <a:custGeom>
              <a:avLst/>
              <a:gdLst/>
              <a:ahLst/>
              <a:cxnLst/>
              <a:rect l="l" t="t" r="r" b="b"/>
              <a:pathLst>
                <a:path w="6909181" h="7044944">
                  <a:moveTo>
                    <a:pt x="0" y="0"/>
                  </a:moveTo>
                  <a:lnTo>
                    <a:pt x="6909181" y="0"/>
                  </a:lnTo>
                  <a:lnTo>
                    <a:pt x="6909181" y="7044944"/>
                  </a:lnTo>
                  <a:lnTo>
                    <a:pt x="0" y="7044944"/>
                  </a:lnTo>
                  <a:lnTo>
                    <a:pt x="0" y="0"/>
                  </a:lnTo>
                  <a:close/>
                </a:path>
              </a:pathLst>
            </a:custGeom>
            <a:blipFill>
              <a:blip r:embed="rId4"/>
              <a:stretch>
                <a:fillRect l="-983" r="-982"/>
              </a:stretch>
            </a:blipFill>
          </p:spPr>
          <p:txBody>
            <a:bodyPr/>
            <a:lstStyle/>
            <a:p>
              <a:endParaRPr 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8170" y="357010"/>
            <a:ext cx="10620459" cy="1210030"/>
          </a:xfrm>
          <a:prstGeom prst="rect">
            <a:avLst/>
          </a:prstGeom>
        </p:spPr>
        <p:txBody>
          <a:bodyPr lIns="0" tIns="0" rIns="0" bIns="0" rtlCol="0" anchor="t">
            <a:spAutoFit/>
          </a:bodyPr>
          <a:lstStyle/>
          <a:p>
            <a:pPr algn="l">
              <a:lnSpc>
                <a:spcPts val="9955"/>
              </a:lnSpc>
              <a:spcBef>
                <a:spcPct val="0"/>
              </a:spcBef>
            </a:pPr>
            <a:r>
              <a:rPr lang="en-US" sz="7111" b="1">
                <a:solidFill>
                  <a:srgbClr val="1F497D"/>
                </a:solidFill>
                <a:latin typeface="DM Sans Bold"/>
                <a:ea typeface="DM Sans Bold"/>
                <a:cs typeface="DM Sans Bold"/>
                <a:sym typeface="DM Sans Bold"/>
              </a:rPr>
              <a:t>How to Get ONYX 25.5?</a:t>
            </a:r>
          </a:p>
        </p:txBody>
      </p:sp>
      <p:sp>
        <p:nvSpPr>
          <p:cNvPr id="3" name="TextBox 3"/>
          <p:cNvSpPr txBox="1"/>
          <p:nvPr/>
        </p:nvSpPr>
        <p:spPr>
          <a:xfrm>
            <a:off x="498170" y="1728658"/>
            <a:ext cx="17291661" cy="7455311"/>
          </a:xfrm>
          <a:prstGeom prst="rect">
            <a:avLst/>
          </a:prstGeom>
        </p:spPr>
        <p:txBody>
          <a:bodyPr lIns="0" tIns="0" rIns="0" bIns="0" rtlCol="0" anchor="t">
            <a:spAutoFit/>
          </a:bodyPr>
          <a:lstStyle/>
          <a:p>
            <a:pPr algn="l">
              <a:lnSpc>
                <a:spcPts val="3890"/>
              </a:lnSpc>
            </a:pPr>
            <a:r>
              <a:rPr lang="en-US" sz="2137" b="1" dirty="0">
                <a:solidFill>
                  <a:srgbClr val="013088"/>
                </a:solidFill>
                <a:latin typeface="DM Sans Bold"/>
                <a:ea typeface="DM Sans Bold"/>
                <a:cs typeface="DM Sans Bold"/>
                <a:sym typeface="DM Sans Bold"/>
              </a:rPr>
              <a:t>When is ONYX 25.5 globally available?</a:t>
            </a:r>
          </a:p>
          <a:p>
            <a:pPr marL="461537" lvl="1" indent="-230769">
              <a:lnSpc>
                <a:spcPts val="3890"/>
              </a:lnSpc>
              <a:buFont typeface="Arial"/>
              <a:buChar char="•"/>
            </a:pPr>
            <a:r>
              <a:rPr lang="en-US" sz="2137" dirty="0">
                <a:solidFill>
                  <a:srgbClr val="013088"/>
                </a:solidFill>
                <a:latin typeface="DM Sans"/>
                <a:ea typeface="DM Sans"/>
                <a:cs typeface="DM Sans"/>
                <a:sym typeface="DM Sans"/>
              </a:rPr>
              <a:t>Global availability is expected to be available on October 5, 2026</a:t>
            </a:r>
          </a:p>
          <a:p>
            <a:pPr marL="461537" lvl="1" indent="-230769">
              <a:lnSpc>
                <a:spcPts val="3890"/>
              </a:lnSpc>
              <a:buFont typeface="Arial"/>
              <a:buChar char="•"/>
            </a:pPr>
            <a:r>
              <a:rPr lang="en-US" sz="2137" dirty="0">
                <a:solidFill>
                  <a:srgbClr val="013088"/>
                </a:solidFill>
                <a:latin typeface="DM Sans"/>
                <a:ea typeface="DM Sans"/>
                <a:cs typeface="DM Sans"/>
                <a:sym typeface="DM Sans"/>
              </a:rPr>
              <a:t>Purchases on or after July 1ˢᵗ, 2026 is entitled to ONYX 25.5 at no charge but must request the update before December 31st, 2026</a:t>
            </a:r>
          </a:p>
          <a:p>
            <a:pPr marL="461537" lvl="1" indent="-230769">
              <a:lnSpc>
                <a:spcPts val="3890"/>
              </a:lnSpc>
              <a:buFont typeface="Arial"/>
              <a:buChar char="•"/>
            </a:pPr>
            <a:r>
              <a:rPr lang="en-US" sz="2137" dirty="0">
                <a:solidFill>
                  <a:srgbClr val="013088"/>
                </a:solidFill>
                <a:latin typeface="DM Sans"/>
                <a:ea typeface="DM Sans"/>
                <a:cs typeface="DM Sans"/>
                <a:sym typeface="DM Sans"/>
              </a:rPr>
              <a:t>New soft license orders after July 1st, 2026 already include ONYX 25.5</a:t>
            </a:r>
          </a:p>
          <a:p>
            <a:pPr marL="461537" lvl="1" indent="-230769">
              <a:lnSpc>
                <a:spcPts val="3890"/>
              </a:lnSpc>
              <a:buFont typeface="Arial"/>
              <a:buChar char="•"/>
            </a:pPr>
            <a:r>
              <a:rPr lang="en-US" sz="2137">
                <a:solidFill>
                  <a:srgbClr val="013088"/>
                </a:solidFill>
                <a:latin typeface="DM Sans"/>
                <a:ea typeface="DM Sans"/>
                <a:cs typeface="DM Sans"/>
                <a:sym typeface="DM Sans"/>
              </a:rPr>
              <a:t>ONYX 24 is our previous version, ONYX 22 is our legacy version</a:t>
            </a:r>
          </a:p>
          <a:p>
            <a:pPr algn="l">
              <a:lnSpc>
                <a:spcPts val="3890"/>
              </a:lnSpc>
            </a:pPr>
            <a:endParaRPr lang="en-US" sz="2137" dirty="0">
              <a:solidFill>
                <a:srgbClr val="013088"/>
              </a:solidFill>
              <a:latin typeface="DM Sans"/>
              <a:ea typeface="DM Sans"/>
              <a:cs typeface="DM Sans"/>
              <a:sym typeface="DM Sans"/>
            </a:endParaRPr>
          </a:p>
          <a:p>
            <a:pPr algn="l">
              <a:lnSpc>
                <a:spcPts val="3890"/>
              </a:lnSpc>
            </a:pPr>
            <a:r>
              <a:rPr lang="en-US" sz="2137" b="1" dirty="0">
                <a:solidFill>
                  <a:srgbClr val="013088"/>
                </a:solidFill>
                <a:latin typeface="DM Sans Bold"/>
                <a:ea typeface="DM Sans Bold"/>
                <a:cs typeface="DM Sans Bold"/>
                <a:sym typeface="DM Sans Bold"/>
              </a:rPr>
              <a:t>ONYX 25.5 is available through ONYX Advantage or a new license:</a:t>
            </a:r>
          </a:p>
          <a:p>
            <a:pPr marL="461537" lvl="1" indent="-230769" algn="l">
              <a:lnSpc>
                <a:spcPts val="3890"/>
              </a:lnSpc>
              <a:buFont typeface="Arial"/>
              <a:buChar char="•"/>
            </a:pPr>
            <a:r>
              <a:rPr lang="en-US" sz="2137" dirty="0">
                <a:solidFill>
                  <a:srgbClr val="013088"/>
                </a:solidFill>
                <a:latin typeface="DM Sans"/>
                <a:ea typeface="DM Sans"/>
                <a:cs typeface="DM Sans"/>
                <a:sym typeface="DM Sans"/>
              </a:rPr>
              <a:t>Upgrade and purchase requests can be made by contacting an Authorized ONYX Reseller or by emailing </a:t>
            </a:r>
            <a:r>
              <a:rPr lang="en-US" sz="2137" u="sng" dirty="0">
                <a:solidFill>
                  <a:srgbClr val="013088"/>
                </a:solidFill>
                <a:latin typeface="DM Sans"/>
                <a:ea typeface="DM Sans"/>
                <a:cs typeface="DM Sans"/>
                <a:sym typeface="DM Sans"/>
                <a:hlinkClick r:id="rId2" tooltip="mailto:sales@onyxgfx.com"/>
              </a:rPr>
              <a:t>sales@onyxgfx.com</a:t>
            </a:r>
            <a:r>
              <a:rPr lang="en-US" sz="2137" dirty="0">
                <a:solidFill>
                  <a:srgbClr val="013088"/>
                </a:solidFill>
                <a:latin typeface="DM Sans"/>
                <a:ea typeface="DM Sans"/>
                <a:cs typeface="DM Sans"/>
                <a:sym typeface="DM Sans"/>
              </a:rPr>
              <a:t> </a:t>
            </a:r>
          </a:p>
          <a:p>
            <a:pPr marL="461537" lvl="1" indent="-230769" algn="l">
              <a:lnSpc>
                <a:spcPts val="3890"/>
              </a:lnSpc>
              <a:buFont typeface="Arial"/>
              <a:buChar char="•"/>
            </a:pPr>
            <a:r>
              <a:rPr lang="en-US" sz="2137" dirty="0">
                <a:solidFill>
                  <a:srgbClr val="013088"/>
                </a:solidFill>
                <a:latin typeface="DM Sans"/>
                <a:ea typeface="DM Sans"/>
                <a:cs typeface="DM Sans"/>
                <a:sym typeface="DM Sans"/>
              </a:rPr>
              <a:t>ONYX 25.5 is available for all ONYX software products, including ONYX Thrive and all ONYX RIP products</a:t>
            </a:r>
          </a:p>
          <a:p>
            <a:pPr algn="l">
              <a:lnSpc>
                <a:spcPts val="3890"/>
              </a:lnSpc>
            </a:pPr>
            <a:endParaRPr lang="en-US" sz="2137" dirty="0">
              <a:solidFill>
                <a:srgbClr val="013088"/>
              </a:solidFill>
              <a:latin typeface="DM Sans"/>
              <a:ea typeface="DM Sans"/>
              <a:cs typeface="DM Sans"/>
              <a:sym typeface="DM Sans"/>
            </a:endParaRPr>
          </a:p>
          <a:p>
            <a:pPr algn="l">
              <a:lnSpc>
                <a:spcPts val="3890"/>
              </a:lnSpc>
            </a:pPr>
            <a:r>
              <a:rPr lang="en-US" sz="2137" b="1" dirty="0">
                <a:solidFill>
                  <a:srgbClr val="013088"/>
                </a:solidFill>
                <a:latin typeface="DM Sans Bold"/>
                <a:ea typeface="DM Sans Bold"/>
                <a:cs typeface="DM Sans Bold"/>
                <a:sym typeface="DM Sans Bold"/>
              </a:rPr>
              <a:t>How do customers get the new release?</a:t>
            </a:r>
          </a:p>
          <a:p>
            <a:pPr marL="461537" lvl="1" indent="-230769" algn="l">
              <a:lnSpc>
                <a:spcPts val="3890"/>
              </a:lnSpc>
              <a:buFont typeface="Arial"/>
              <a:buChar char="•"/>
            </a:pPr>
            <a:r>
              <a:rPr lang="en-US" sz="2137" dirty="0">
                <a:solidFill>
                  <a:srgbClr val="013088"/>
                </a:solidFill>
                <a:latin typeface="DM Sans"/>
                <a:ea typeface="DM Sans"/>
                <a:cs typeface="DM Sans"/>
                <a:sym typeface="DM Sans"/>
              </a:rPr>
              <a:t>ONYX 25.5 will be immediately available for download for existing ONYX Advantage agreement holders </a:t>
            </a:r>
          </a:p>
          <a:p>
            <a:pPr marL="461537" lvl="1" indent="-230769" algn="l">
              <a:lnSpc>
                <a:spcPts val="3890"/>
              </a:lnSpc>
              <a:buFont typeface="Arial"/>
              <a:buChar char="•"/>
            </a:pPr>
            <a:r>
              <a:rPr lang="en-US" sz="2137" dirty="0">
                <a:solidFill>
                  <a:srgbClr val="013088"/>
                </a:solidFill>
                <a:latin typeface="DM Sans"/>
                <a:ea typeface="DM Sans"/>
                <a:cs typeface="DM Sans"/>
                <a:sym typeface="DM Sans"/>
              </a:rPr>
              <a:t>ONYX 25.5 will be immediately available to all ONYX Go subscribers</a:t>
            </a:r>
          </a:p>
          <a:p>
            <a:pPr marL="461537" lvl="1" indent="-230769" algn="l">
              <a:lnSpc>
                <a:spcPts val="3890"/>
              </a:lnSpc>
              <a:buFont typeface="Arial"/>
              <a:buChar char="•"/>
            </a:pPr>
            <a:r>
              <a:rPr lang="en-US" sz="2137" dirty="0">
                <a:solidFill>
                  <a:srgbClr val="013088"/>
                </a:solidFill>
                <a:latin typeface="DM Sans"/>
                <a:ea typeface="DM Sans"/>
                <a:cs typeface="DM Sans"/>
                <a:sym typeface="DM Sans"/>
              </a:rPr>
              <a:t>Downloads will be available by visiting </a:t>
            </a:r>
            <a:r>
              <a:rPr lang="en-US" sz="2137" u="sng" dirty="0">
                <a:solidFill>
                  <a:srgbClr val="013088"/>
                </a:solidFill>
                <a:latin typeface="DM Sans"/>
                <a:ea typeface="DM Sans"/>
                <a:cs typeface="DM Sans"/>
                <a:sym typeface="DM Sans"/>
                <a:hlinkClick r:id="rId3" tooltip="http://www.onyxgfx.com"/>
              </a:rPr>
              <a:t>www.onyxgfx.com</a:t>
            </a:r>
          </a:p>
          <a:p>
            <a:pPr algn="l">
              <a:lnSpc>
                <a:spcPts val="3890"/>
              </a:lnSpc>
            </a:pPr>
            <a:endParaRPr lang="en-US" sz="2137" u="sng" dirty="0">
              <a:solidFill>
                <a:srgbClr val="013088"/>
              </a:solidFill>
              <a:latin typeface="DM Sans"/>
              <a:ea typeface="DM Sans"/>
              <a:cs typeface="DM Sans"/>
              <a:sym typeface="DM Sans"/>
              <a:hlinkClick r:id="rId3" tooltip="http://www.onyxgfx.com"/>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1554</Words>
  <Application>Microsoft Office PowerPoint</Application>
  <PresentationFormat>Custom</PresentationFormat>
  <Paragraphs>204</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DM Sans</vt:lpstr>
      <vt:lpstr>Arial</vt:lpstr>
      <vt:lpstr>DM Sans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ONYX 25.5 GTM Presentation</dc:title>
  <dc:creator>Rachel Bigatel</dc:creator>
  <cp:lastModifiedBy>Rachel Bigatel</cp:lastModifiedBy>
  <cp:revision>2</cp:revision>
  <dcterms:created xsi:type="dcterms:W3CDTF">2006-08-16T00:00:00Z</dcterms:created>
  <dcterms:modified xsi:type="dcterms:W3CDTF">2026-10-05T13:43:13Z</dcterms:modified>
  <dc:identifier>DAHRdLFuK3g</dc:identifier>
</cp:coreProperties>
</file>